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50" r:id="rId2"/>
    <p:sldMasterId id="2147483660" r:id="rId3"/>
    <p:sldMasterId id="2147483670" r:id="rId4"/>
  </p:sldMasterIdLst>
  <p:notesMasterIdLst>
    <p:notesMasterId r:id="rId23"/>
  </p:notesMasterIdLst>
  <p:sldIdLst>
    <p:sldId id="257" r:id="rId5"/>
    <p:sldId id="290" r:id="rId6"/>
    <p:sldId id="261" r:id="rId7"/>
    <p:sldId id="262" r:id="rId8"/>
    <p:sldId id="291" r:id="rId9"/>
    <p:sldId id="294" r:id="rId10"/>
    <p:sldId id="295" r:id="rId11"/>
    <p:sldId id="292" r:id="rId12"/>
    <p:sldId id="293" r:id="rId13"/>
    <p:sldId id="272" r:id="rId14"/>
    <p:sldId id="296" r:id="rId15"/>
    <p:sldId id="298" r:id="rId16"/>
    <p:sldId id="274" r:id="rId17"/>
    <p:sldId id="273" r:id="rId18"/>
    <p:sldId id="300" r:id="rId19"/>
    <p:sldId id="301" r:id="rId20"/>
    <p:sldId id="305" r:id="rId21"/>
    <p:sldId id="304" r:id="rId22"/>
  </p:sldIdLst>
  <p:sldSz cx="9144000" cy="6858000" type="screen4x3"/>
  <p:notesSz cx="6858000" cy="9144000"/>
  <p:defaultTextStyle>
    <a:defPPr>
      <a:defRPr lang="nb-NO"/>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56" autoAdjust="0"/>
  </p:normalViewPr>
  <p:slideViewPr>
    <p:cSldViewPr snapToObjects="1">
      <p:cViewPr varScale="1">
        <p:scale>
          <a:sx n="53" d="100"/>
          <a:sy n="53" d="100"/>
        </p:scale>
        <p:origin x="-163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69E7F-8443-4B49-B94B-48949C4DE4D6}" type="datetimeFigureOut">
              <a:rPr lang="nb-NO" smtClean="0"/>
              <a:t>23.05.2013</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8B66F-6DF2-41EF-9E22-9640BAF5BF0E}" type="slidenum">
              <a:rPr lang="nb-NO" smtClean="0"/>
              <a:t>‹#›</a:t>
            </a:fld>
            <a:endParaRPr lang="nb-NO"/>
          </a:p>
        </p:txBody>
      </p:sp>
    </p:spTree>
    <p:extLst>
      <p:ext uri="{BB962C8B-B14F-4D97-AF65-F5344CB8AC3E}">
        <p14:creationId xmlns:p14="http://schemas.microsoft.com/office/powerpoint/2010/main" val="380365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38B66F-6DF2-41EF-9E22-9640BAF5BF0E}" type="slidenum">
              <a:rPr lang="nb-NO" smtClean="0"/>
              <a:t>1</a:t>
            </a:fld>
            <a:endParaRPr lang="nb-NO"/>
          </a:p>
        </p:txBody>
      </p:sp>
    </p:spTree>
    <p:extLst>
      <p:ext uri="{BB962C8B-B14F-4D97-AF65-F5344CB8AC3E}">
        <p14:creationId xmlns:p14="http://schemas.microsoft.com/office/powerpoint/2010/main" val="19824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MA har IKKE fanget opp alle tenkelige muligheter i Østfold</a:t>
            </a:r>
          </a:p>
          <a:p>
            <a:r>
              <a:rPr lang="nb-NO" dirty="0" smtClean="0"/>
              <a:t>Alle beregninger bygger på de forutsetninger som er opplyst blant annet fra kommunene.</a:t>
            </a:r>
          </a:p>
          <a:p>
            <a:r>
              <a:rPr lang="nb-NO" dirty="0" smtClean="0"/>
              <a:t>Fylkeskommunens</a:t>
            </a:r>
            <a:r>
              <a:rPr lang="nb-NO" baseline="0" dirty="0" smtClean="0"/>
              <a:t> eget store gårdsbruk på </a:t>
            </a:r>
            <a:r>
              <a:rPr lang="nb-NO" baseline="0" dirty="0" err="1" smtClean="0"/>
              <a:t>Kalnes</a:t>
            </a:r>
            <a:r>
              <a:rPr lang="nb-NO" baseline="0" dirty="0" smtClean="0"/>
              <a:t> </a:t>
            </a:r>
            <a:r>
              <a:rPr lang="nb-NO" baseline="0" dirty="0" err="1" smtClean="0"/>
              <a:t>VgS</a:t>
            </a:r>
            <a:r>
              <a:rPr lang="nb-NO" baseline="0" dirty="0" smtClean="0"/>
              <a:t> er IKKE med i rapporten – det burde det kanskje ha vært?</a:t>
            </a:r>
          </a:p>
          <a:p>
            <a:endParaRPr lang="nb-NO" baseline="0" dirty="0" smtClean="0"/>
          </a:p>
          <a:p>
            <a:r>
              <a:rPr lang="nb-NO" baseline="0" dirty="0" smtClean="0"/>
              <a:t>MA er IKKE en fasit, peker på noen muligheter og det er gjort estimat på lønnsomhet og på energipriser</a:t>
            </a:r>
            <a:endParaRPr lang="nb-NO" dirty="0"/>
          </a:p>
        </p:txBody>
      </p:sp>
      <p:sp>
        <p:nvSpPr>
          <p:cNvPr id="4" name="Plassholder for lysbildenummer 3"/>
          <p:cNvSpPr>
            <a:spLocks noGrp="1"/>
          </p:cNvSpPr>
          <p:nvPr>
            <p:ph type="sldNum" sz="quarter" idx="10"/>
          </p:nvPr>
        </p:nvSpPr>
        <p:spPr/>
        <p:txBody>
          <a:bodyPr/>
          <a:lstStyle/>
          <a:p>
            <a:fld id="{2D38B66F-6DF2-41EF-9E22-9640BAF5BF0E}" type="slidenum">
              <a:rPr lang="nb-NO" smtClean="0"/>
              <a:t>2</a:t>
            </a:fld>
            <a:endParaRPr lang="nb-NO"/>
          </a:p>
        </p:txBody>
      </p:sp>
    </p:spTree>
    <p:extLst>
      <p:ext uri="{BB962C8B-B14F-4D97-AF65-F5344CB8AC3E}">
        <p14:creationId xmlns:p14="http://schemas.microsoft.com/office/powerpoint/2010/main" val="23729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38B66F-6DF2-41EF-9E22-9640BAF5BF0E}" type="slidenum">
              <a:rPr lang="nb-NO" smtClean="0"/>
              <a:t>4</a:t>
            </a:fld>
            <a:endParaRPr lang="nb-NO"/>
          </a:p>
        </p:txBody>
      </p:sp>
    </p:spTree>
    <p:extLst>
      <p:ext uri="{BB962C8B-B14F-4D97-AF65-F5344CB8AC3E}">
        <p14:creationId xmlns:p14="http://schemas.microsoft.com/office/powerpoint/2010/main" val="378690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24 GWh med mindre enn 20 km transport</a:t>
            </a:r>
          </a:p>
          <a:p>
            <a:r>
              <a:rPr lang="nb-NO" dirty="0" smtClean="0"/>
              <a:t>28 GWh med mindre enn 30 km transport</a:t>
            </a:r>
          </a:p>
          <a:p>
            <a:r>
              <a:rPr lang="nb-NO" dirty="0" smtClean="0"/>
              <a:t>Gjødsel fra Marker bør få ekstra transport støtte</a:t>
            </a:r>
            <a:r>
              <a:rPr lang="nb-NO" baseline="0" dirty="0" smtClean="0"/>
              <a:t> ut fra hensyn til avrenningsproblematikk, hentes fra andre budsjetter enn biogass(MD) Ekstra tilskudd på </a:t>
            </a:r>
            <a:r>
              <a:rPr lang="nb-NO" baseline="0" dirty="0" err="1" smtClean="0"/>
              <a:t>ca</a:t>
            </a:r>
            <a:r>
              <a:rPr lang="nb-NO" baseline="0" dirty="0" smtClean="0"/>
              <a:t> 10 – 15 kr /tonn gjødsel ville bidratt til å ligne ut transportkostnadene for biogassprodusenten. Optimal fordeling av næringsstoff</a:t>
            </a:r>
            <a:endParaRPr lang="nb-NO" dirty="0"/>
          </a:p>
        </p:txBody>
      </p:sp>
      <p:sp>
        <p:nvSpPr>
          <p:cNvPr id="4" name="Plassholder for lysbildenummer 3"/>
          <p:cNvSpPr>
            <a:spLocks noGrp="1"/>
          </p:cNvSpPr>
          <p:nvPr>
            <p:ph type="sldNum" sz="quarter" idx="10"/>
          </p:nvPr>
        </p:nvSpPr>
        <p:spPr/>
        <p:txBody>
          <a:bodyPr/>
          <a:lstStyle/>
          <a:p>
            <a:fld id="{2D38B66F-6DF2-41EF-9E22-9640BAF5BF0E}" type="slidenum">
              <a:rPr lang="nb-NO" smtClean="0"/>
              <a:t>8</a:t>
            </a:fld>
            <a:endParaRPr lang="nb-NO"/>
          </a:p>
        </p:txBody>
      </p:sp>
    </p:spTree>
    <p:extLst>
      <p:ext uri="{BB962C8B-B14F-4D97-AF65-F5344CB8AC3E}">
        <p14:creationId xmlns:p14="http://schemas.microsoft.com/office/powerpoint/2010/main" val="367156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38B66F-6DF2-41EF-9E22-9640BAF5BF0E}" type="slidenum">
              <a:rPr lang="nb-NO" smtClean="0"/>
              <a:t>11</a:t>
            </a:fld>
            <a:endParaRPr lang="nb-NO"/>
          </a:p>
        </p:txBody>
      </p:sp>
    </p:spTree>
    <p:extLst>
      <p:ext uri="{BB962C8B-B14F-4D97-AF65-F5344CB8AC3E}">
        <p14:creationId xmlns:p14="http://schemas.microsoft.com/office/powerpoint/2010/main" val="77533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Alle beregninger bygger på de forutsetningene og det energiforbruk som er opplyst fra kommunene, ellers</a:t>
            </a:r>
            <a:r>
              <a:rPr lang="nb-NO" baseline="0" dirty="0" smtClean="0"/>
              <a:t> på vedlagte litteratur og kildehenvisninger</a:t>
            </a:r>
            <a:endParaRPr lang="nb-NO" dirty="0"/>
          </a:p>
        </p:txBody>
      </p:sp>
      <p:sp>
        <p:nvSpPr>
          <p:cNvPr id="4" name="Plassholder for lysbildenummer 3"/>
          <p:cNvSpPr>
            <a:spLocks noGrp="1"/>
          </p:cNvSpPr>
          <p:nvPr>
            <p:ph type="sldNum" sz="quarter" idx="10"/>
          </p:nvPr>
        </p:nvSpPr>
        <p:spPr/>
        <p:txBody>
          <a:bodyPr/>
          <a:lstStyle/>
          <a:p>
            <a:fld id="{2D38B66F-6DF2-41EF-9E22-9640BAF5BF0E}" type="slidenum">
              <a:rPr lang="nb-NO" smtClean="0"/>
              <a:t>12</a:t>
            </a:fld>
            <a:endParaRPr lang="nb-NO"/>
          </a:p>
        </p:txBody>
      </p:sp>
    </p:spTree>
    <p:extLst>
      <p:ext uri="{BB962C8B-B14F-4D97-AF65-F5344CB8AC3E}">
        <p14:creationId xmlns:p14="http://schemas.microsoft.com/office/powerpoint/2010/main" val="306475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foreslås videre at den videre saksgang blir som følger:</a:t>
            </a:r>
          </a:p>
          <a:p>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Formalisere et samarbeid mellom IØR IKS, de tilstøtende kommunene, de tilstøtende bondelagene og Fossens </a:t>
            </a:r>
            <a:r>
              <a:rPr lang="nb-NO" sz="1200" kern="1200" dirty="0" err="1" smtClean="0">
                <a:solidFill>
                  <a:schemeClr val="tx1"/>
                </a:solidFill>
                <a:effectLst/>
                <a:latin typeface="+mn-lt"/>
                <a:ea typeface="+mn-ea"/>
                <a:cs typeface="+mn-cs"/>
              </a:rPr>
              <a:t>Eftf</a:t>
            </a:r>
            <a:r>
              <a:rPr lang="nb-NO" sz="1200" kern="1200" dirty="0" smtClean="0">
                <a:solidFill>
                  <a:schemeClr val="tx1"/>
                </a:solidFill>
                <a:effectLst/>
                <a:latin typeface="+mn-lt"/>
                <a:ea typeface="+mn-ea"/>
                <a:cs typeface="+mn-cs"/>
              </a:rPr>
              <a:t> AS, for å sjekke ut grunnlaget for videre framdrift. </a:t>
            </a:r>
          </a:p>
          <a:p>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Etablere kontakt med </a:t>
            </a:r>
            <a:r>
              <a:rPr lang="nb-NO" sz="1200" kern="1200" dirty="0" err="1" smtClean="0">
                <a:solidFill>
                  <a:schemeClr val="tx1"/>
                </a:solidFill>
                <a:effectLst/>
                <a:latin typeface="+mn-lt"/>
                <a:ea typeface="+mn-ea"/>
                <a:cs typeface="+mn-cs"/>
              </a:rPr>
              <a:t>Movar</a:t>
            </a:r>
            <a:r>
              <a:rPr lang="nb-NO" sz="1200" kern="1200" dirty="0" smtClean="0">
                <a:solidFill>
                  <a:schemeClr val="tx1"/>
                </a:solidFill>
                <a:effectLst/>
                <a:latin typeface="+mn-lt"/>
                <a:ea typeface="+mn-ea"/>
                <a:cs typeface="+mn-cs"/>
              </a:rPr>
              <a:t> IKS, foretakets eierkommuner, bondelag mv. for å sjekke ut interessen for et samarbeid med tanke på full deltakelse i et biogassanlegg på Brennemoen Industriområde. </a:t>
            </a:r>
          </a:p>
          <a:p>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Etablere et eierselskap med alle interessenter, som gjennomfører videre arbeid. Målsettingen bør være å skape grunnlag for å etablere biogassfabrikk på Brennemoen Industriområde. Disse forberedende arbeidene bør ikke være av lengre varighet og i større omfang enn at de kan finansieres av partene selv gjennom egeninnsats og dekning over interessentenes egne budsjetter.</a:t>
            </a:r>
          </a:p>
          <a:p>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Hvis det nå fortsatt er grunnlag for det, bør det lages et forprosjekt som skal gi å gi et fullstendig beslutningsgrunnlag for prosjektet. Det er viktig å tenke nøye gjennom eierskapsmodellen og leveringsavtalene om råstoff og energi. Slik det ser ut nå vil dette kunne bli et foretak som er sammensatt av offentlige og private interesser. Det bør søkes finansiering til forprosjektet fra for eksempel Transnova og deltakende interessenter. </a:t>
            </a:r>
          </a:p>
          <a:p>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Vedtak i politiske fora og styrer, søknader, detaljprosjektering, bygging og igangsetting. </a:t>
            </a: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2D38B66F-6DF2-41EF-9E22-9640BAF5BF0E}" type="slidenum">
              <a:rPr lang="nb-NO" smtClean="0"/>
              <a:t>13</a:t>
            </a:fld>
            <a:endParaRPr lang="nb-NO"/>
          </a:p>
        </p:txBody>
      </p:sp>
    </p:spTree>
    <p:extLst>
      <p:ext uri="{BB962C8B-B14F-4D97-AF65-F5344CB8AC3E}">
        <p14:creationId xmlns:p14="http://schemas.microsoft.com/office/powerpoint/2010/main" val="334076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Minimumsnivåer på råstoff, energimarkedet begrenser oppover</a:t>
            </a:r>
            <a:endParaRPr lang="nb-NO" dirty="0"/>
          </a:p>
        </p:txBody>
      </p:sp>
      <p:sp>
        <p:nvSpPr>
          <p:cNvPr id="4" name="Plassholder for lysbildenummer 3"/>
          <p:cNvSpPr>
            <a:spLocks noGrp="1"/>
          </p:cNvSpPr>
          <p:nvPr>
            <p:ph type="sldNum" sz="quarter" idx="10"/>
          </p:nvPr>
        </p:nvSpPr>
        <p:spPr/>
        <p:txBody>
          <a:bodyPr/>
          <a:lstStyle/>
          <a:p>
            <a:fld id="{2D38B66F-6DF2-41EF-9E22-9640BAF5BF0E}" type="slidenum">
              <a:rPr lang="nb-NO" smtClean="0"/>
              <a:t>14</a:t>
            </a:fld>
            <a:endParaRPr lang="nb-NO"/>
          </a:p>
        </p:txBody>
      </p:sp>
    </p:spTree>
    <p:extLst>
      <p:ext uri="{BB962C8B-B14F-4D97-AF65-F5344CB8AC3E}">
        <p14:creationId xmlns:p14="http://schemas.microsoft.com/office/powerpoint/2010/main" val="163979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73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yriad Pro"/>
                <a:cs typeface="Myriad Pro"/>
              </a:defRPr>
            </a:lvl1pPr>
          </a:lstStyle>
          <a:p>
            <a:r>
              <a:rPr lang="nb-NO"/>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yriad Pro"/>
                <a:cs typeface="Myriad Pro"/>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Tree>
    <p:extLst>
      <p:ext uri="{BB962C8B-B14F-4D97-AF65-F5344CB8AC3E}">
        <p14:creationId xmlns:p14="http://schemas.microsoft.com/office/powerpoint/2010/main" val="177321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6025"/>
            <a:ext cx="7772400" cy="1470025"/>
          </a:xfrm>
        </p:spPr>
        <p:txBody>
          <a:bodyPr/>
          <a:lstStyle>
            <a:lvl1pPr>
              <a:defRPr>
                <a:latin typeface="Myriad Pro"/>
                <a:cs typeface="Myriad Pro"/>
              </a:defRPr>
            </a:lvl1pPr>
          </a:lstStyle>
          <a:p>
            <a:r>
              <a:rPr lang="nb-NO"/>
              <a:t>Click to edit Master title style</a:t>
            </a:r>
          </a:p>
        </p:txBody>
      </p:sp>
      <p:sp>
        <p:nvSpPr>
          <p:cNvPr id="3" name="Subtitle 2"/>
          <p:cNvSpPr>
            <a:spLocks noGrp="1"/>
          </p:cNvSpPr>
          <p:nvPr>
            <p:ph type="subTitle" idx="1"/>
          </p:nvPr>
        </p:nvSpPr>
        <p:spPr>
          <a:xfrm>
            <a:off x="1371600" y="2971800"/>
            <a:ext cx="6400800" cy="1752600"/>
          </a:xfrm>
          <a:prstGeom prst="rect">
            <a:avLst/>
          </a:prstGeom>
        </p:spPr>
        <p:txBody>
          <a:bodyPr/>
          <a:lstStyle>
            <a:lvl1pPr marL="0" indent="0" algn="ctr">
              <a:buNone/>
              <a:defRPr>
                <a:solidFill>
                  <a:schemeClr val="tx1">
                    <a:tint val="75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p>
        </p:txBody>
      </p:sp>
    </p:spTree>
    <p:extLst>
      <p:ext uri="{BB962C8B-B14F-4D97-AF65-F5344CB8AC3E}">
        <p14:creationId xmlns:p14="http://schemas.microsoft.com/office/powerpoint/2010/main" val="249937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a:cs typeface="Myriad Pro"/>
              </a:defRPr>
            </a:lvl1pPr>
          </a:lstStyle>
          <a:p>
            <a:r>
              <a:rPr lang="nb-NO"/>
              <a:t>Click to edit Master title style</a:t>
            </a:r>
          </a:p>
        </p:txBody>
      </p:sp>
      <p:sp>
        <p:nvSpPr>
          <p:cNvPr id="3" name="Content Placeholder 2"/>
          <p:cNvSpPr>
            <a:spLocks noGrp="1"/>
          </p:cNvSpPr>
          <p:nvPr>
            <p:ph idx="1"/>
          </p:nvPr>
        </p:nvSpPr>
        <p:spPr>
          <a:xfrm>
            <a:off x="457200" y="1600201"/>
            <a:ext cx="8229600" cy="3581400"/>
          </a:xfrm>
          <a:prstGeom prst="rect">
            <a:avLst/>
          </a:prstGeom>
        </p:spPr>
        <p:txBody>
          <a:bodyPr/>
          <a:lstStyle>
            <a:lvl1pPr>
              <a:defRPr>
                <a:latin typeface="Myriad Pro"/>
                <a:cs typeface="Myriad Pro"/>
              </a:defRPr>
            </a:lvl1pPr>
            <a:lvl2pPr>
              <a:defRPr>
                <a:latin typeface="Myriad Pro"/>
                <a:cs typeface="Myriad Pro"/>
              </a:defRPr>
            </a:lvl2pPr>
            <a:lvl3pPr>
              <a:defRPr>
                <a:latin typeface="Myriad Pro"/>
                <a:cs typeface="Myriad Pro"/>
              </a:defRPr>
            </a:lvl3pPr>
            <a:lvl4pPr>
              <a:defRPr>
                <a:latin typeface="Myriad Pro"/>
                <a:cs typeface="Myriad Pro"/>
              </a:defRPr>
            </a:lvl4pPr>
            <a:lvl5pPr>
              <a:defRPr>
                <a:latin typeface="Myriad Pro"/>
                <a:cs typeface="Myriad Pro"/>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387877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atin typeface="Myriad Pro"/>
                <a:cs typeface="Myriad Pro"/>
              </a:defRPr>
            </a:lvl1pPr>
          </a:lstStyle>
          <a:p>
            <a:r>
              <a:rPr lang="nb-NO"/>
              <a:t>Click to edit Master title style</a:t>
            </a:r>
          </a:p>
        </p:txBody>
      </p:sp>
      <p:sp>
        <p:nvSpPr>
          <p:cNvPr id="3" name="Text Placeholder 2"/>
          <p:cNvSpPr>
            <a:spLocks noGrp="1"/>
          </p:cNvSpPr>
          <p:nvPr>
            <p:ph type="body" idx="1"/>
          </p:nvPr>
        </p:nvSpPr>
        <p:spPr>
          <a:xfrm>
            <a:off x="722313" y="2362200"/>
            <a:ext cx="7772400" cy="1500187"/>
          </a:xfrm>
          <a:prstGeom prst="rect">
            <a:avLst/>
          </a:prstGeom>
        </p:spPr>
        <p:txBody>
          <a:bodyPr anchor="b"/>
          <a:lstStyle>
            <a:lvl1pPr marL="0" indent="0">
              <a:buNone/>
              <a:defRPr sz="2000">
                <a:solidFill>
                  <a:schemeClr val="tx1">
                    <a:tint val="75000"/>
                  </a:schemeClr>
                </a:solidFill>
                <a:latin typeface="Myriad Pro"/>
                <a:cs typeface="Myriad Pr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a:t>
            </a:r>
          </a:p>
        </p:txBody>
      </p:sp>
    </p:spTree>
    <p:extLst>
      <p:ext uri="{BB962C8B-B14F-4D97-AF65-F5344CB8AC3E}">
        <p14:creationId xmlns:p14="http://schemas.microsoft.com/office/powerpoint/2010/main" val="386203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a:cs typeface="Myriad Pro"/>
              </a:defRPr>
            </a:lvl1pPr>
          </a:lstStyle>
          <a:p>
            <a:r>
              <a:rPr lang="nb-NO"/>
              <a:t>Click to edit Master title style</a:t>
            </a:r>
          </a:p>
        </p:txBody>
      </p:sp>
      <p:sp>
        <p:nvSpPr>
          <p:cNvPr id="3" name="Content Placeholder 2"/>
          <p:cNvSpPr>
            <a:spLocks noGrp="1"/>
          </p:cNvSpPr>
          <p:nvPr>
            <p:ph sz="half" idx="1"/>
          </p:nvPr>
        </p:nvSpPr>
        <p:spPr>
          <a:xfrm>
            <a:off x="457200" y="1600200"/>
            <a:ext cx="4038600" cy="3962401"/>
          </a:xfrm>
          <a:prstGeom prst="rect">
            <a:avLst/>
          </a:prstGeom>
        </p:spPr>
        <p:txBody>
          <a:bodyPr/>
          <a:lstStyle>
            <a:lvl1pPr>
              <a:defRPr sz="2800">
                <a:latin typeface="Myriad Pro"/>
                <a:cs typeface="Myriad Pro"/>
              </a:defRPr>
            </a:lvl1pPr>
            <a:lvl2pPr>
              <a:defRPr sz="2400">
                <a:latin typeface="Myriad Pro"/>
                <a:cs typeface="Myriad Pro"/>
              </a:defRPr>
            </a:lvl2pPr>
            <a:lvl3pPr>
              <a:defRPr sz="2000">
                <a:latin typeface="Myriad Pro"/>
                <a:cs typeface="Myriad Pro"/>
              </a:defRPr>
            </a:lvl3pPr>
            <a:lvl4pPr>
              <a:defRPr sz="1800">
                <a:latin typeface="Myriad Pro"/>
                <a:cs typeface="Myriad Pro"/>
              </a:defRPr>
            </a:lvl4pPr>
            <a:lvl5pPr>
              <a:defRPr sz="1800">
                <a:latin typeface="Myriad Pro"/>
                <a:cs typeface="Myriad Pro"/>
              </a:defRPr>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p:cNvSpPr>
            <a:spLocks noGrp="1"/>
          </p:cNvSpPr>
          <p:nvPr>
            <p:ph sz="half" idx="2"/>
          </p:nvPr>
        </p:nvSpPr>
        <p:spPr>
          <a:xfrm>
            <a:off x="4648200" y="1600201"/>
            <a:ext cx="4038600" cy="3962400"/>
          </a:xfrm>
          <a:prstGeom prst="rect">
            <a:avLst/>
          </a:prstGeom>
        </p:spPr>
        <p:txBody>
          <a:bodyPr/>
          <a:lstStyle>
            <a:lvl1pPr>
              <a:defRPr sz="2800">
                <a:latin typeface="Myriad Pro"/>
                <a:cs typeface="Myriad Pro"/>
              </a:defRPr>
            </a:lvl1pPr>
            <a:lvl2pPr>
              <a:defRPr sz="2400">
                <a:latin typeface="Myriad Pro"/>
                <a:cs typeface="Myriad Pro"/>
              </a:defRPr>
            </a:lvl2pPr>
            <a:lvl3pPr>
              <a:defRPr sz="2000">
                <a:latin typeface="Myriad Pro"/>
                <a:cs typeface="Myriad Pro"/>
              </a:defRPr>
            </a:lvl3pPr>
            <a:lvl4pPr>
              <a:defRPr sz="1800">
                <a:latin typeface="Myriad Pro"/>
                <a:cs typeface="Myriad Pro"/>
              </a:defRPr>
            </a:lvl4pPr>
            <a:lvl5pPr>
              <a:defRPr sz="1800">
                <a:latin typeface="Myriad Pro"/>
                <a:cs typeface="Myriad Pro"/>
              </a:defRPr>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428949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a:cs typeface="Myriad Pro"/>
              </a:defRPr>
            </a:lvl1pPr>
          </a:lstStyle>
          <a:p>
            <a:r>
              <a:rPr lang="nb-NO"/>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387725"/>
          </a:xfrm>
          <a:prstGeom prst="rect">
            <a:avLst/>
          </a:prstGeom>
        </p:spPr>
        <p:txBody>
          <a:bodyPr/>
          <a:lstStyle>
            <a:lvl1pPr>
              <a:defRPr sz="2400">
                <a:latin typeface="Myriad Pro"/>
                <a:cs typeface="Myriad Pro"/>
              </a:defRPr>
            </a:lvl1pPr>
            <a:lvl2pPr>
              <a:defRPr sz="2000">
                <a:latin typeface="Myriad Pro"/>
                <a:cs typeface="Myriad Pro"/>
              </a:defRPr>
            </a:lvl2pPr>
            <a:lvl3pPr>
              <a:defRPr sz="1800">
                <a:latin typeface="Myriad Pro"/>
                <a:cs typeface="Myriad Pro"/>
              </a:defRPr>
            </a:lvl3pPr>
            <a:lvl4pPr>
              <a:defRPr sz="1600">
                <a:latin typeface="Myriad Pro"/>
                <a:cs typeface="Myriad Pro"/>
              </a:defRPr>
            </a:lvl4pPr>
            <a:lvl5pPr>
              <a:defRPr sz="1600">
                <a:latin typeface="Myriad Pro"/>
                <a:cs typeface="Myriad Pro"/>
              </a:defRPr>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387725"/>
          </a:xfrm>
          <a:prstGeom prst="rect">
            <a:avLst/>
          </a:prstGeom>
        </p:spPr>
        <p:txBody>
          <a:bodyPr/>
          <a:lstStyle>
            <a:lvl1pPr>
              <a:defRPr sz="2400">
                <a:latin typeface="Myriad Pro"/>
                <a:cs typeface="Myriad Pro"/>
              </a:defRPr>
            </a:lvl1pPr>
            <a:lvl2pPr>
              <a:defRPr sz="2000">
                <a:latin typeface="Myriad Pro"/>
                <a:cs typeface="Myriad Pro"/>
              </a:defRPr>
            </a:lvl2pPr>
            <a:lvl3pPr>
              <a:defRPr sz="1800">
                <a:latin typeface="Myriad Pro"/>
                <a:cs typeface="Myriad Pro"/>
              </a:defRPr>
            </a:lvl3pPr>
            <a:lvl4pPr>
              <a:defRPr sz="1600">
                <a:latin typeface="Myriad Pro"/>
                <a:cs typeface="Myriad Pro"/>
              </a:defRPr>
            </a:lvl4pPr>
            <a:lvl5pPr>
              <a:defRPr sz="1600">
                <a:latin typeface="Myriad Pro"/>
                <a:cs typeface="Myriad Pro"/>
              </a:defRPr>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350095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Tree>
    <p:extLst>
      <p:ext uri="{BB962C8B-B14F-4D97-AF65-F5344CB8AC3E}">
        <p14:creationId xmlns:p14="http://schemas.microsoft.com/office/powerpoint/2010/main" val="224273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111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yriad Pro"/>
                <a:cs typeface="Myriad Pro"/>
              </a:defRPr>
            </a:lvl1pPr>
          </a:lstStyle>
          <a:p>
            <a:r>
              <a:rPr lang="nb-NO"/>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yriad Pro"/>
                <a:cs typeface="Myriad Pro"/>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Tree>
    <p:extLst>
      <p:ext uri="{BB962C8B-B14F-4D97-AF65-F5344CB8AC3E}">
        <p14:creationId xmlns:p14="http://schemas.microsoft.com/office/powerpoint/2010/main" val="183665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94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b-NO"/>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3115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3115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108694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yriad Pro"/>
                <a:cs typeface="Myriad Pro"/>
              </a:defRPr>
            </a:lvl1pPr>
          </a:lstStyle>
          <a:p>
            <a:r>
              <a:rPr lang="nb-NO"/>
              <a:t>Click to edit Master title style</a:t>
            </a:r>
          </a:p>
        </p:txBody>
      </p:sp>
    </p:spTree>
    <p:extLst>
      <p:ext uri="{BB962C8B-B14F-4D97-AF65-F5344CB8AC3E}">
        <p14:creationId xmlns:p14="http://schemas.microsoft.com/office/powerpoint/2010/main" val="369735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yriad Pro"/>
                <a:cs typeface="Myriad Pro"/>
              </a:defRPr>
            </a:lvl1pPr>
          </a:lstStyle>
          <a:p>
            <a:r>
              <a:rPr lang="nb-NO"/>
              <a:t>Click to edit Master title style</a:t>
            </a:r>
          </a:p>
        </p:txBody>
      </p:sp>
      <p:sp>
        <p:nvSpPr>
          <p:cNvPr id="3" name="Content Placeholder 2"/>
          <p:cNvSpPr>
            <a:spLocks noGrp="1"/>
          </p:cNvSpPr>
          <p:nvPr>
            <p:ph idx="1"/>
          </p:nvPr>
        </p:nvSpPr>
        <p:spPr>
          <a:xfrm>
            <a:off x="457200" y="1600201"/>
            <a:ext cx="8229600" cy="4038600"/>
          </a:xfrm>
          <a:prstGeom prst="rect">
            <a:avLst/>
          </a:prstGeom>
        </p:spPr>
        <p:txBody>
          <a:bodyPr/>
          <a:lstStyle>
            <a:lvl1pPr>
              <a:defRPr>
                <a:latin typeface="Myriad Pro"/>
                <a:cs typeface="Myriad Pro"/>
              </a:defRPr>
            </a:lvl1pPr>
            <a:lvl2pPr>
              <a:defRPr>
                <a:latin typeface="Myriad Pro"/>
                <a:cs typeface="Myriad Pro"/>
              </a:defRPr>
            </a:lvl2pPr>
            <a:lvl3pPr>
              <a:defRPr>
                <a:latin typeface="Myriad Pro"/>
                <a:cs typeface="Myriad Pro"/>
              </a:defRPr>
            </a:lvl3pPr>
            <a:lvl4pPr>
              <a:defRPr>
                <a:latin typeface="Myriad Pro"/>
                <a:cs typeface="Myriad Pro"/>
              </a:defRPr>
            </a:lvl4pPr>
            <a:lvl5pPr>
              <a:defRPr>
                <a:latin typeface="Myriad Pro"/>
                <a:cs typeface="Myriad Pro"/>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68813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76600"/>
            <a:ext cx="7772400" cy="1362075"/>
          </a:xfrm>
          <a:prstGeom prst="rect">
            <a:avLst/>
          </a:prstGeom>
        </p:spPr>
        <p:txBody>
          <a:bodyPr anchor="t"/>
          <a:lstStyle>
            <a:lvl1pPr algn="l">
              <a:defRPr sz="4000" b="1" cap="all">
                <a:latin typeface="Myriad Pro"/>
                <a:cs typeface="Myriad Pro"/>
              </a:defRPr>
            </a:lvl1pPr>
          </a:lstStyle>
          <a:p>
            <a:r>
              <a:rPr lang="nb-NO"/>
              <a:t>Click to edit Master title style</a:t>
            </a:r>
          </a:p>
        </p:txBody>
      </p:sp>
      <p:sp>
        <p:nvSpPr>
          <p:cNvPr id="3" name="Text Placeholder 2"/>
          <p:cNvSpPr>
            <a:spLocks noGrp="1"/>
          </p:cNvSpPr>
          <p:nvPr>
            <p:ph type="body" idx="1"/>
          </p:nvPr>
        </p:nvSpPr>
        <p:spPr>
          <a:xfrm>
            <a:off x="722313" y="1776413"/>
            <a:ext cx="7772400" cy="1500187"/>
          </a:xfrm>
          <a:prstGeom prst="rect">
            <a:avLst/>
          </a:prstGeom>
        </p:spPr>
        <p:txBody>
          <a:bodyPr anchor="b"/>
          <a:lstStyle>
            <a:lvl1pPr marL="0" indent="0">
              <a:buNone/>
              <a:defRPr sz="2000">
                <a:solidFill>
                  <a:schemeClr val="tx1">
                    <a:tint val="75000"/>
                  </a:schemeClr>
                </a:solidFill>
                <a:latin typeface="Myriad Pro"/>
                <a:cs typeface="Myriad Pr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a:t>
            </a:r>
          </a:p>
        </p:txBody>
      </p:sp>
    </p:spTree>
    <p:extLst>
      <p:ext uri="{BB962C8B-B14F-4D97-AF65-F5344CB8AC3E}">
        <p14:creationId xmlns:p14="http://schemas.microsoft.com/office/powerpoint/2010/main" val="243175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a:t>Click to edit Master title style</a:t>
            </a:r>
          </a:p>
        </p:txBody>
      </p:sp>
      <p:sp>
        <p:nvSpPr>
          <p:cNvPr id="3" name="Content Placeholder 2"/>
          <p:cNvSpPr>
            <a:spLocks noGrp="1"/>
          </p:cNvSpPr>
          <p:nvPr>
            <p:ph sz="half" idx="1"/>
          </p:nvPr>
        </p:nvSpPr>
        <p:spPr>
          <a:xfrm>
            <a:off x="457200" y="1600201"/>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p:cNvSpPr>
            <a:spLocks noGrp="1"/>
          </p:cNvSpPr>
          <p:nvPr>
            <p:ph sz="half" idx="2"/>
          </p:nvPr>
        </p:nvSpPr>
        <p:spPr>
          <a:xfrm>
            <a:off x="4648200" y="1600201"/>
            <a:ext cx="4038600" cy="3886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99509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b-NO"/>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3115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3115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230138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a:t>Click to edit Master title style</a:t>
            </a:r>
          </a:p>
        </p:txBody>
      </p:sp>
    </p:spTree>
    <p:extLst>
      <p:ext uri="{BB962C8B-B14F-4D97-AF65-F5344CB8AC3E}">
        <p14:creationId xmlns:p14="http://schemas.microsoft.com/office/powerpoint/2010/main" val="113642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D355E3A-4CAB-4E06-9C5D-AD0F32A70BBD}" type="datetime1">
              <a:rPr lang="nb-NO"/>
              <a:pPr/>
              <a:t>23.05.2013</a:t>
            </a:fld>
            <a:endParaRPr lang="nb-NO"/>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nb-NO"/>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6144F97-D080-477F-A5E4-303D33EE7106}" type="slidenum">
              <a:rPr lang="nb-NO"/>
              <a:pPr/>
              <a:t>‹#›</a:t>
            </a:fld>
            <a:endParaRPr lang="nb-NO"/>
          </a:p>
        </p:txBody>
      </p:sp>
    </p:spTree>
    <p:extLst>
      <p:ext uri="{BB962C8B-B14F-4D97-AF65-F5344CB8AC3E}">
        <p14:creationId xmlns:p14="http://schemas.microsoft.com/office/powerpoint/2010/main" val="1930273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eg"/><Relationship Id="rId5" Type="http://schemas.openxmlformats.org/officeDocument/2006/relationships/slideLayout" Target="../slideLayouts/slideLayout15.xml"/><Relationship Id="rId10" Type="http://schemas.openxmlformats.org/officeDocument/2006/relationships/image" Target="../media/image2.jpe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9.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35814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Click to edit Master text styles</a:t>
            </a:r>
          </a:p>
        </p:txBody>
      </p:sp>
      <p:pic>
        <p:nvPicPr>
          <p:cNvPr id="1027" name="Picture 8" descr="Blad_rgb_stor_hal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descr="Biogass_logo_grønn_lite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638800"/>
            <a:ext cx="106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91"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defRPr sz="3200" kern="1200">
          <a:solidFill>
            <a:schemeClr val="tx1"/>
          </a:solidFill>
          <a:latin typeface="Myriad Pro"/>
          <a:ea typeface="ＭＳ Ｐゴシック" charset="-128"/>
          <a:cs typeface="Myriad Pro"/>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Biogass_logo_grønn_lit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5638800"/>
            <a:ext cx="106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90" r:id="rId7"/>
    <p:sldLayoutId id="2147483680" r:id="rId8"/>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pitchFamily="34" charset="0"/>
          <a:ea typeface="ＭＳ Ｐゴシック" charset="-128"/>
        </a:defRPr>
      </a:lvl2pPr>
      <a:lvl3pPr algn="ctr" defTabSz="457200" rtl="0" fontAlgn="base">
        <a:spcBef>
          <a:spcPct val="0"/>
        </a:spcBef>
        <a:spcAft>
          <a:spcPct val="0"/>
        </a:spcAft>
        <a:defRPr sz="4400">
          <a:solidFill>
            <a:schemeClr val="tx1"/>
          </a:solidFill>
          <a:latin typeface="Calibri" pitchFamily="34" charset="0"/>
          <a:ea typeface="ＭＳ Ｐゴシック" charset="-128"/>
        </a:defRPr>
      </a:lvl3pPr>
      <a:lvl4pPr algn="ctr" defTabSz="457200" rtl="0" fontAlgn="base">
        <a:spcBef>
          <a:spcPct val="0"/>
        </a:spcBef>
        <a:spcAft>
          <a:spcPct val="0"/>
        </a:spcAft>
        <a:defRPr sz="4400">
          <a:solidFill>
            <a:schemeClr val="tx1"/>
          </a:solidFill>
          <a:latin typeface="Calibri" pitchFamily="34" charset="0"/>
          <a:ea typeface="ＭＳ Ｐゴシック" charset="-128"/>
        </a:defRPr>
      </a:lvl4pPr>
      <a:lvl5pPr algn="ctr" defTabSz="457200" rtl="0" fontAlgn="base">
        <a:spcBef>
          <a:spcPct val="0"/>
        </a:spcBef>
        <a:spcAft>
          <a:spcPct val="0"/>
        </a:spcAft>
        <a:defRPr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Click to edit Master title style</a:t>
            </a:r>
          </a:p>
        </p:txBody>
      </p:sp>
      <p:pic>
        <p:nvPicPr>
          <p:cNvPr id="12291" name="Picture 6" descr="Biogass_logo_grønn_lit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5638800"/>
            <a:ext cx="106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biogass_mønster_grå.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5718175"/>
            <a:ext cx="36004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ctr" defTabSz="457200" rtl="0" fontAlgn="base">
        <a:spcBef>
          <a:spcPct val="0"/>
        </a:spcBef>
        <a:spcAft>
          <a:spcPct val="0"/>
        </a:spcAft>
        <a:defRPr sz="4400" kern="1200">
          <a:solidFill>
            <a:schemeClr val="tx1"/>
          </a:solidFill>
          <a:latin typeface="Myriad Pro"/>
          <a:ea typeface="ＭＳ Ｐゴシック" charset="-128"/>
          <a:cs typeface="Myriad Pro"/>
        </a:defRPr>
      </a:lvl1pPr>
      <a:lvl2pPr algn="ctr" defTabSz="457200" rtl="0" fontAlgn="base">
        <a:spcBef>
          <a:spcPct val="0"/>
        </a:spcBef>
        <a:spcAft>
          <a:spcPct val="0"/>
        </a:spcAft>
        <a:defRPr sz="4400">
          <a:solidFill>
            <a:schemeClr val="tx1"/>
          </a:solidFill>
          <a:latin typeface="Myriad Pro" charset="0"/>
          <a:ea typeface="ＭＳ Ｐゴシック" charset="-128"/>
        </a:defRPr>
      </a:lvl2pPr>
      <a:lvl3pPr algn="ctr" defTabSz="457200" rtl="0" fontAlgn="base">
        <a:spcBef>
          <a:spcPct val="0"/>
        </a:spcBef>
        <a:spcAft>
          <a:spcPct val="0"/>
        </a:spcAft>
        <a:defRPr sz="4400">
          <a:solidFill>
            <a:schemeClr val="tx1"/>
          </a:solidFill>
          <a:latin typeface="Myriad Pro" charset="0"/>
          <a:ea typeface="ＭＳ Ｐゴシック" charset="-128"/>
        </a:defRPr>
      </a:lvl3pPr>
      <a:lvl4pPr algn="ctr" defTabSz="457200" rtl="0" fontAlgn="base">
        <a:spcBef>
          <a:spcPct val="0"/>
        </a:spcBef>
        <a:spcAft>
          <a:spcPct val="0"/>
        </a:spcAft>
        <a:defRPr sz="4400">
          <a:solidFill>
            <a:schemeClr val="tx1"/>
          </a:solidFill>
          <a:latin typeface="Myriad Pro" charset="0"/>
          <a:ea typeface="ＭＳ Ｐゴシック" charset="-128"/>
        </a:defRPr>
      </a:lvl4pPr>
      <a:lvl5pPr algn="ctr" defTabSz="457200" rtl="0" fontAlgn="base">
        <a:spcBef>
          <a:spcPct val="0"/>
        </a:spcBef>
        <a:spcAft>
          <a:spcPct val="0"/>
        </a:spcAft>
        <a:defRPr sz="4400">
          <a:solidFill>
            <a:schemeClr val="tx1"/>
          </a:solidFill>
          <a:latin typeface="Myriad Pro" charset="0"/>
          <a:ea typeface="ＭＳ Ｐゴシック" charset="-128"/>
        </a:defRPr>
      </a:lvl5pPr>
      <a:lvl6pPr marL="457200" algn="ctr" defTabSz="457200" rtl="0" fontAlgn="base">
        <a:spcBef>
          <a:spcPct val="0"/>
        </a:spcBef>
        <a:spcAft>
          <a:spcPct val="0"/>
        </a:spcAft>
        <a:defRPr sz="4400">
          <a:solidFill>
            <a:schemeClr val="tx1"/>
          </a:solidFill>
          <a:latin typeface="Myriad Pro" charset="0"/>
          <a:ea typeface="ＭＳ Ｐゴシック" charset="-128"/>
        </a:defRPr>
      </a:lvl6pPr>
      <a:lvl7pPr marL="914400" algn="ctr" defTabSz="457200" rtl="0" fontAlgn="base">
        <a:spcBef>
          <a:spcPct val="0"/>
        </a:spcBef>
        <a:spcAft>
          <a:spcPct val="0"/>
        </a:spcAft>
        <a:defRPr sz="4400">
          <a:solidFill>
            <a:schemeClr val="tx1"/>
          </a:solidFill>
          <a:latin typeface="Myriad Pro" charset="0"/>
          <a:ea typeface="ＭＳ Ｐゴシック" charset="-128"/>
        </a:defRPr>
      </a:lvl7pPr>
      <a:lvl8pPr marL="1371600" algn="ctr" defTabSz="457200" rtl="0" fontAlgn="base">
        <a:spcBef>
          <a:spcPct val="0"/>
        </a:spcBef>
        <a:spcAft>
          <a:spcPct val="0"/>
        </a:spcAft>
        <a:defRPr sz="4400">
          <a:solidFill>
            <a:schemeClr val="tx1"/>
          </a:solidFill>
          <a:latin typeface="Myriad Pro" charset="0"/>
          <a:ea typeface="ＭＳ Ｐゴシック" charset="-128"/>
        </a:defRPr>
      </a:lvl8pPr>
      <a:lvl9pPr marL="1828800" algn="ctr" defTabSz="457200" rtl="0" fontAlgn="base">
        <a:spcBef>
          <a:spcPct val="0"/>
        </a:spcBef>
        <a:spcAft>
          <a:spcPct val="0"/>
        </a:spcAft>
        <a:defRPr sz="4400">
          <a:solidFill>
            <a:schemeClr val="tx1"/>
          </a:solidFill>
          <a:latin typeface="Myriad Pro"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506" name="Picture 7" descr="Biogass_logo_grønn_lit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38800"/>
            <a:ext cx="106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descr="biogass_mønster_alle_gr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76400"/>
            <a:ext cx="400526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pitchFamily="34" charset="0"/>
          <a:ea typeface="ＭＳ Ｐゴシック" charset="-128"/>
        </a:defRPr>
      </a:lvl2pPr>
      <a:lvl3pPr algn="ctr" defTabSz="457200" rtl="0" fontAlgn="base">
        <a:spcBef>
          <a:spcPct val="0"/>
        </a:spcBef>
        <a:spcAft>
          <a:spcPct val="0"/>
        </a:spcAft>
        <a:defRPr sz="4400">
          <a:solidFill>
            <a:schemeClr val="tx1"/>
          </a:solidFill>
          <a:latin typeface="Calibri" pitchFamily="34" charset="0"/>
          <a:ea typeface="ＭＳ Ｐゴシック" charset="-128"/>
        </a:defRPr>
      </a:lvl3pPr>
      <a:lvl4pPr algn="ctr" defTabSz="457200" rtl="0" fontAlgn="base">
        <a:spcBef>
          <a:spcPct val="0"/>
        </a:spcBef>
        <a:spcAft>
          <a:spcPct val="0"/>
        </a:spcAft>
        <a:defRPr sz="4400">
          <a:solidFill>
            <a:schemeClr val="tx1"/>
          </a:solidFill>
          <a:latin typeface="Calibri" pitchFamily="34" charset="0"/>
          <a:ea typeface="ＭＳ Ｐゴシック" charset="-128"/>
        </a:defRPr>
      </a:lvl4pPr>
      <a:lvl5pPr algn="ctr" defTabSz="457200" rtl="0" fontAlgn="base">
        <a:spcBef>
          <a:spcPct val="0"/>
        </a:spcBef>
        <a:spcAft>
          <a:spcPct val="0"/>
        </a:spcAft>
        <a:defRPr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3251" y="3140968"/>
            <a:ext cx="8236549" cy="2616101"/>
          </a:xfrm>
          <a:prstGeom prst="rect">
            <a:avLst/>
          </a:prstGeom>
          <a:noFill/>
        </p:spPr>
        <p:txBody>
          <a:bodyPr wrap="none" rtlCol="0">
            <a:spAutoFit/>
          </a:bodyPr>
          <a:lstStyle/>
          <a:p>
            <a:pPr algn="ctr"/>
            <a:r>
              <a:rPr lang="nb-NO" sz="4000" dirty="0" smtClean="0">
                <a:latin typeface="+mj-lt"/>
              </a:rPr>
              <a:t>Biogasskonferanse </a:t>
            </a:r>
          </a:p>
          <a:p>
            <a:pPr algn="ctr"/>
            <a:r>
              <a:rPr lang="nb-NO" sz="4000" dirty="0" smtClean="0">
                <a:latin typeface="+mj-lt"/>
              </a:rPr>
              <a:t>Mulighetsanalyse for biogassutbygging</a:t>
            </a:r>
          </a:p>
          <a:p>
            <a:pPr algn="ctr"/>
            <a:r>
              <a:rPr lang="nb-NO" sz="4000" dirty="0" smtClean="0">
                <a:latin typeface="+mj-lt"/>
              </a:rPr>
              <a:t>  Indre Østfold, </a:t>
            </a:r>
            <a:r>
              <a:rPr lang="nb-NO" sz="4000" dirty="0" err="1" smtClean="0">
                <a:latin typeface="+mj-lt"/>
              </a:rPr>
              <a:t>Rakkekstad</a:t>
            </a:r>
            <a:r>
              <a:rPr lang="nb-NO" sz="4000" dirty="0" smtClean="0">
                <a:latin typeface="+mj-lt"/>
              </a:rPr>
              <a:t> og Halden</a:t>
            </a:r>
          </a:p>
          <a:p>
            <a:pPr algn="ctr"/>
            <a:r>
              <a:rPr lang="nb-NO" sz="4000" dirty="0" smtClean="0">
                <a:latin typeface="+mj-lt"/>
              </a:rPr>
              <a:t> 23. mai 2013</a:t>
            </a:r>
          </a:p>
        </p:txBody>
      </p:sp>
      <p:sp>
        <p:nvSpPr>
          <p:cNvPr id="3" name="TekstSylinder 2"/>
          <p:cNvSpPr txBox="1"/>
          <p:nvPr/>
        </p:nvSpPr>
        <p:spPr>
          <a:xfrm>
            <a:off x="3275856" y="6433780"/>
            <a:ext cx="2624436" cy="338554"/>
          </a:xfrm>
          <a:prstGeom prst="rect">
            <a:avLst/>
          </a:prstGeom>
          <a:noFill/>
        </p:spPr>
        <p:txBody>
          <a:bodyPr wrap="none" rtlCol="0">
            <a:spAutoFit/>
          </a:bodyPr>
          <a:lstStyle/>
          <a:p>
            <a:r>
              <a:rPr lang="nb-NO" sz="1600" dirty="0" smtClean="0"/>
              <a:t>Re </a:t>
            </a:r>
            <a:r>
              <a:rPr lang="nb-NO" sz="1600" dirty="0" err="1" smtClean="0"/>
              <a:t>Bioconsult</a:t>
            </a:r>
            <a:r>
              <a:rPr lang="nb-NO" sz="1600" dirty="0" smtClean="0"/>
              <a:t> – Ivar Sørby</a:t>
            </a:r>
            <a:endParaRPr lang="nb-NO"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Barrierer</a:t>
            </a:r>
            <a:endParaRPr lang="nb-NO" dirty="0"/>
          </a:p>
        </p:txBody>
      </p:sp>
      <p:sp>
        <p:nvSpPr>
          <p:cNvPr id="3" name="Plassholder for innhold 2"/>
          <p:cNvSpPr>
            <a:spLocks noGrp="1"/>
          </p:cNvSpPr>
          <p:nvPr>
            <p:ph idx="1"/>
          </p:nvPr>
        </p:nvSpPr>
        <p:spPr>
          <a:xfrm>
            <a:off x="323528" y="1196752"/>
            <a:ext cx="8229600" cy="4658073"/>
          </a:xfrm>
        </p:spPr>
        <p:txBody>
          <a:bodyPr/>
          <a:lstStyle/>
          <a:p>
            <a:r>
              <a:rPr lang="nb-NO" dirty="0" smtClean="0"/>
              <a:t>Rammevilkår-Lønnsomhet-Forutsigbarhet</a:t>
            </a:r>
          </a:p>
          <a:p>
            <a:r>
              <a:rPr lang="nb-NO" dirty="0" smtClean="0"/>
              <a:t>Eierskap </a:t>
            </a:r>
            <a:r>
              <a:rPr lang="nb-NO" sz="2000" dirty="0" smtClean="0"/>
              <a:t>(Kommuner, avfallsselskap, energiselskap, bønder)</a:t>
            </a:r>
          </a:p>
          <a:p>
            <a:r>
              <a:rPr lang="nb-NO" dirty="0" smtClean="0"/>
              <a:t>Risikokapital </a:t>
            </a:r>
            <a:r>
              <a:rPr lang="nb-NO" sz="2000" dirty="0" smtClean="0"/>
              <a:t>(eierskap og lønnsomhet må være på plass)</a:t>
            </a:r>
            <a:endParaRPr lang="nb-NO" dirty="0" smtClean="0"/>
          </a:p>
          <a:p>
            <a:r>
              <a:rPr lang="nb-NO" dirty="0" smtClean="0"/>
              <a:t>Østfold har flere relativt små avfallsselskap</a:t>
            </a:r>
          </a:p>
          <a:p>
            <a:pPr lvl="1"/>
            <a:r>
              <a:rPr lang="nb-NO" dirty="0" smtClean="0"/>
              <a:t>Langsiktig samarbeid</a:t>
            </a:r>
          </a:p>
          <a:p>
            <a:pPr lvl="1"/>
            <a:r>
              <a:rPr lang="nb-NO" dirty="0" smtClean="0"/>
              <a:t>Sammenslåing?</a:t>
            </a:r>
          </a:p>
          <a:p>
            <a:pPr lvl="1"/>
            <a:r>
              <a:rPr lang="nb-NO" dirty="0" smtClean="0"/>
              <a:t>Manglende kildesortering av matavfall i husholdningene – forbrenning.</a:t>
            </a:r>
          </a:p>
          <a:p>
            <a:endParaRPr lang="nb-NO" dirty="0" smtClean="0"/>
          </a:p>
          <a:p>
            <a:pPr marL="457200" lvl="1" indent="0">
              <a:buNone/>
            </a:pPr>
            <a:endParaRPr lang="nb-NO" dirty="0" smtClean="0"/>
          </a:p>
          <a:p>
            <a:endParaRPr lang="nb-NO" dirty="0" smtClean="0"/>
          </a:p>
          <a:p>
            <a:endParaRPr lang="nb-NO" dirty="0"/>
          </a:p>
        </p:txBody>
      </p:sp>
    </p:spTree>
    <p:extLst>
      <p:ext uri="{BB962C8B-B14F-4D97-AF65-F5344CB8AC3E}">
        <p14:creationId xmlns:p14="http://schemas.microsoft.com/office/powerpoint/2010/main" val="2708332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76000"/>
                    </a14:imgEffect>
                  </a14:imgLayer>
                </a14:imgProps>
              </a:ext>
              <a:ext uri="{28A0092B-C50C-407E-A947-70E740481C1C}">
                <a14:useLocalDpi xmlns:a14="http://schemas.microsoft.com/office/drawing/2010/main" val="0"/>
              </a:ext>
            </a:extLst>
          </a:blip>
          <a:srcRect/>
          <a:stretch>
            <a:fillRect/>
          </a:stretch>
        </p:blipFill>
        <p:spPr bwMode="auto">
          <a:xfrm>
            <a:off x="-1583036" y="0"/>
            <a:ext cx="11584890" cy="6857999"/>
          </a:xfrm>
          <a:prstGeom prst="rect">
            <a:avLst/>
          </a:prstGeom>
          <a:noFill/>
          <a:ln>
            <a:noFill/>
          </a:ln>
          <a:effectLst>
            <a:outerShdw dist="35921" dir="2700000" algn="ctr" rotWithShape="0">
              <a:schemeClr val="bg2">
                <a:alpha val="1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tel 1"/>
          <p:cNvSpPr>
            <a:spLocks noGrp="1"/>
          </p:cNvSpPr>
          <p:nvPr>
            <p:ph type="title"/>
          </p:nvPr>
        </p:nvSpPr>
        <p:spPr/>
        <p:txBody>
          <a:bodyPr/>
          <a:lstStyle/>
          <a:p>
            <a:r>
              <a:rPr lang="nb-NO" dirty="0" smtClean="0">
                <a:solidFill>
                  <a:schemeClr val="bg1"/>
                </a:solidFill>
              </a:rPr>
              <a:t>5 tilfeller i rapporten</a:t>
            </a:r>
            <a:endParaRPr lang="nb-NO" dirty="0">
              <a:solidFill>
                <a:schemeClr val="bg1"/>
              </a:solidFill>
            </a:endParaRPr>
          </a:p>
        </p:txBody>
      </p:sp>
      <p:sp>
        <p:nvSpPr>
          <p:cNvPr id="3" name="Plassholder for innhold 2"/>
          <p:cNvSpPr>
            <a:spLocks noGrp="1"/>
          </p:cNvSpPr>
          <p:nvPr>
            <p:ph idx="1"/>
          </p:nvPr>
        </p:nvSpPr>
        <p:spPr>
          <a:xfrm>
            <a:off x="1065416" y="1401614"/>
            <a:ext cx="6984776" cy="6120679"/>
          </a:xfrm>
        </p:spPr>
        <p:txBody>
          <a:bodyPr/>
          <a:lstStyle/>
          <a:p>
            <a:pPr marL="514350" indent="-514350">
              <a:buFont typeface="+mj-lt"/>
              <a:buAutoNum type="arabicPeriod"/>
            </a:pPr>
            <a:r>
              <a:rPr lang="nb-NO" sz="2800" dirty="0" smtClean="0">
                <a:solidFill>
                  <a:schemeClr val="bg1"/>
                </a:solidFill>
              </a:rPr>
              <a:t>Felles gårdsbiogassanlegg i Skiptvet, lokalisert hos Alf Håvard Bro</a:t>
            </a:r>
          </a:p>
          <a:p>
            <a:pPr marL="514350" indent="-514350">
              <a:buFont typeface="+mj-lt"/>
              <a:buAutoNum type="arabicPeriod"/>
            </a:pPr>
            <a:r>
              <a:rPr lang="nb-NO" sz="2800" dirty="0" smtClean="0">
                <a:solidFill>
                  <a:schemeClr val="bg1"/>
                </a:solidFill>
              </a:rPr>
              <a:t>Industriell biogassproduksjon på Brennemoen industriområde, Eidsberg</a:t>
            </a:r>
          </a:p>
          <a:p>
            <a:pPr marL="514350" indent="-514350">
              <a:buFont typeface="+mj-lt"/>
              <a:buAutoNum type="arabicPeriod"/>
            </a:pPr>
            <a:r>
              <a:rPr lang="nb-NO" sz="2800" dirty="0" smtClean="0">
                <a:solidFill>
                  <a:schemeClr val="bg1"/>
                </a:solidFill>
              </a:rPr>
              <a:t>Felles gårdsbiogassanlegg i Berg, Halden</a:t>
            </a:r>
          </a:p>
          <a:p>
            <a:pPr marL="514350" indent="-514350">
              <a:buFont typeface="+mj-lt"/>
              <a:buAutoNum type="arabicPeriod"/>
            </a:pPr>
            <a:r>
              <a:rPr lang="nb-NO" sz="2800" dirty="0" smtClean="0">
                <a:solidFill>
                  <a:schemeClr val="bg1"/>
                </a:solidFill>
              </a:rPr>
              <a:t>Større biogassanlegg i Rakkestad</a:t>
            </a:r>
          </a:p>
          <a:p>
            <a:pPr marL="514350" indent="-514350">
              <a:buFont typeface="+mj-lt"/>
              <a:buAutoNum type="arabicPeriod"/>
            </a:pPr>
            <a:r>
              <a:rPr lang="nb-NO" sz="2800" dirty="0" smtClean="0">
                <a:solidFill>
                  <a:schemeClr val="bg1"/>
                </a:solidFill>
              </a:rPr>
              <a:t>Felles gårdsbiogassanlegg i Marker</a:t>
            </a:r>
          </a:p>
          <a:p>
            <a:pPr marL="514350" indent="-514350">
              <a:buFont typeface="+mj-lt"/>
              <a:buAutoNum type="arabicPeriod"/>
            </a:pPr>
            <a:endParaRPr lang="nb-NO" sz="2800" dirty="0"/>
          </a:p>
        </p:txBody>
      </p:sp>
    </p:spTree>
    <p:extLst>
      <p:ext uri="{BB962C8B-B14F-4D97-AF65-F5344CB8AC3E}">
        <p14:creationId xmlns:p14="http://schemas.microsoft.com/office/powerpoint/2010/main" val="2512067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868" y="5013176"/>
            <a:ext cx="3365131" cy="18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lstStyle/>
          <a:p>
            <a:r>
              <a:rPr lang="nb-NO" dirty="0" smtClean="0"/>
              <a:t>Felles gårdsbiogassanlegg i Skiptvet</a:t>
            </a:r>
            <a:endParaRPr lang="nb-NO" dirty="0"/>
          </a:p>
        </p:txBody>
      </p:sp>
      <p:sp>
        <p:nvSpPr>
          <p:cNvPr id="3" name="Plassholder for innhold 2"/>
          <p:cNvSpPr>
            <a:spLocks noGrp="1"/>
          </p:cNvSpPr>
          <p:nvPr>
            <p:ph idx="1"/>
          </p:nvPr>
        </p:nvSpPr>
        <p:spPr>
          <a:xfrm>
            <a:off x="467857" y="1844823"/>
            <a:ext cx="8676142" cy="5013175"/>
          </a:xfrm>
        </p:spPr>
        <p:txBody>
          <a:bodyPr/>
          <a:lstStyle/>
          <a:p>
            <a:r>
              <a:rPr lang="nb-NO" sz="2400" dirty="0" smtClean="0"/>
              <a:t>Råstoffgrunnlag/behov 17 000 t husdyrgjødsel</a:t>
            </a:r>
          </a:p>
          <a:p>
            <a:r>
              <a:rPr lang="nb-NO" sz="2400" dirty="0" smtClean="0"/>
              <a:t>Energileveranse 1,7 GWh(1 670 000 kWh)</a:t>
            </a:r>
          </a:p>
          <a:p>
            <a:pPr lvl="1"/>
            <a:r>
              <a:rPr lang="nb-NO" sz="2000" dirty="0" smtClean="0"/>
              <a:t>Rørtransport av urenset biogass til Kirkelund Skole og Sollia helse – og sykehjem</a:t>
            </a:r>
          </a:p>
          <a:p>
            <a:pPr lvl="1"/>
            <a:r>
              <a:rPr lang="nb-NO" sz="2000" dirty="0"/>
              <a:t>V</a:t>
            </a:r>
            <a:r>
              <a:rPr lang="nb-NO" sz="2000" dirty="0" smtClean="0"/>
              <a:t>armeproduksjon</a:t>
            </a:r>
          </a:p>
          <a:p>
            <a:r>
              <a:rPr lang="nb-NO" sz="2400" dirty="0" smtClean="0"/>
              <a:t>Samlet investering </a:t>
            </a:r>
            <a:r>
              <a:rPr lang="nb-NO" sz="2400" dirty="0" err="1" smtClean="0"/>
              <a:t>ca</a:t>
            </a:r>
            <a:r>
              <a:rPr lang="nb-NO" sz="2400" dirty="0"/>
              <a:t> </a:t>
            </a:r>
            <a:r>
              <a:rPr lang="nb-NO" sz="2400" dirty="0" smtClean="0"/>
              <a:t>NOK 8 </a:t>
            </a:r>
            <a:r>
              <a:rPr lang="nb-NO" sz="2400" dirty="0" err="1" smtClean="0"/>
              <a:t>mi</a:t>
            </a:r>
            <a:r>
              <a:rPr lang="nb-NO" sz="2800" dirty="0" err="1" smtClean="0"/>
              <a:t>ll</a:t>
            </a:r>
            <a:endParaRPr lang="nb-NO" sz="2800" dirty="0" smtClean="0"/>
          </a:p>
          <a:p>
            <a:pPr lvl="1"/>
            <a:r>
              <a:rPr lang="nb-NO" sz="2000" dirty="0" smtClean="0"/>
              <a:t>Innovasjon Norge 40 % - NOK 3,2 </a:t>
            </a:r>
            <a:r>
              <a:rPr lang="nb-NO" sz="2000" dirty="0" err="1" smtClean="0"/>
              <a:t>mill</a:t>
            </a:r>
            <a:endParaRPr lang="nb-NO" sz="2000" dirty="0" smtClean="0"/>
          </a:p>
          <a:p>
            <a:r>
              <a:rPr lang="nb-NO" sz="2400" dirty="0" smtClean="0"/>
              <a:t>Mulig energipris </a:t>
            </a:r>
            <a:r>
              <a:rPr lang="nb-NO" sz="2400" dirty="0" err="1" smtClean="0"/>
              <a:t>ca</a:t>
            </a:r>
            <a:r>
              <a:rPr lang="nb-NO" sz="2400" dirty="0" smtClean="0"/>
              <a:t> NOK 0,70/kWh</a:t>
            </a:r>
          </a:p>
          <a:p>
            <a:r>
              <a:rPr lang="nb-NO" sz="2400" dirty="0" smtClean="0"/>
              <a:t>Bør eies i felleskap kommune - bønder</a:t>
            </a:r>
          </a:p>
          <a:p>
            <a:pPr lvl="1"/>
            <a:endParaRPr lang="nb-NO" sz="2400" dirty="0" smtClean="0"/>
          </a:p>
          <a:p>
            <a:pPr lvl="1"/>
            <a:endParaRPr lang="nb-NO" sz="2400" dirty="0"/>
          </a:p>
        </p:txBody>
      </p:sp>
    </p:spTree>
    <p:extLst>
      <p:ext uri="{BB962C8B-B14F-4D97-AF65-F5344CB8AC3E}">
        <p14:creationId xmlns:p14="http://schemas.microsoft.com/office/powerpoint/2010/main" val="285352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prstClr val="black"/>
                </a:solidFill>
                <a:latin typeface="Myriad Pro"/>
              </a:rPr>
              <a:t>Industriell biogassproduksjon på Brennemoen(Fossens </a:t>
            </a:r>
            <a:r>
              <a:rPr lang="nb-NO" dirty="0" err="1" smtClean="0">
                <a:solidFill>
                  <a:prstClr val="black"/>
                </a:solidFill>
                <a:latin typeface="Myriad Pro"/>
              </a:rPr>
              <a:t>Eftf</a:t>
            </a:r>
            <a:r>
              <a:rPr lang="nb-NO" dirty="0" smtClean="0">
                <a:solidFill>
                  <a:prstClr val="black"/>
                </a:solidFill>
                <a:latin typeface="Myriad Pro"/>
              </a:rPr>
              <a:t> AS)</a:t>
            </a:r>
            <a:endParaRPr lang="nb-NO" dirty="0"/>
          </a:p>
        </p:txBody>
      </p:sp>
      <p:sp>
        <p:nvSpPr>
          <p:cNvPr id="3" name="Plassholder for innhold 2"/>
          <p:cNvSpPr>
            <a:spLocks noGrp="1"/>
          </p:cNvSpPr>
          <p:nvPr>
            <p:ph sz="half" idx="1"/>
          </p:nvPr>
        </p:nvSpPr>
        <p:spPr>
          <a:xfrm>
            <a:off x="453049" y="1988840"/>
            <a:ext cx="4038600" cy="3886200"/>
          </a:xfrm>
        </p:spPr>
        <p:txBody>
          <a:bodyPr/>
          <a:lstStyle/>
          <a:p>
            <a:pPr lvl="0"/>
            <a:r>
              <a:rPr lang="nb-NO" sz="2400" dirty="0">
                <a:solidFill>
                  <a:prstClr val="black"/>
                </a:solidFill>
                <a:latin typeface="Myriad Pro"/>
              </a:rPr>
              <a:t>Få til et forpliktende og langsiktig samarbeid med avfallsselskapene. </a:t>
            </a:r>
            <a:r>
              <a:rPr lang="nb-NO" sz="2400" dirty="0" smtClean="0">
                <a:solidFill>
                  <a:prstClr val="black"/>
                </a:solidFill>
                <a:latin typeface="Myriad Pro"/>
              </a:rPr>
              <a:t>(</a:t>
            </a:r>
            <a:r>
              <a:rPr lang="nb-NO" sz="2000" dirty="0" smtClean="0">
                <a:solidFill>
                  <a:prstClr val="black"/>
                </a:solidFill>
                <a:latin typeface="Myriad Pro"/>
              </a:rPr>
              <a:t>Eierskap-tildelingsrett - lov om offentlige anskaffelser)</a:t>
            </a:r>
            <a:endParaRPr lang="nb-NO" sz="2000" dirty="0">
              <a:solidFill>
                <a:prstClr val="black"/>
              </a:solidFill>
              <a:latin typeface="Myriad Pro"/>
            </a:endParaRPr>
          </a:p>
          <a:p>
            <a:pPr lvl="0"/>
            <a:r>
              <a:rPr lang="nb-NO" sz="2400" dirty="0" smtClean="0">
                <a:solidFill>
                  <a:prstClr val="black"/>
                </a:solidFill>
                <a:latin typeface="Myriad Pro"/>
              </a:rPr>
              <a:t>Forankre </a:t>
            </a:r>
            <a:r>
              <a:rPr lang="nb-NO" sz="2400" dirty="0">
                <a:solidFill>
                  <a:prstClr val="black"/>
                </a:solidFill>
                <a:latin typeface="Myriad Pro"/>
              </a:rPr>
              <a:t>et godt eierskap</a:t>
            </a:r>
          </a:p>
          <a:p>
            <a:pPr lvl="1"/>
            <a:r>
              <a:rPr lang="nb-NO" sz="2000" dirty="0">
                <a:solidFill>
                  <a:prstClr val="black"/>
                </a:solidFill>
                <a:latin typeface="Myriad Pro"/>
              </a:rPr>
              <a:t>Avfallsselskap</a:t>
            </a:r>
          </a:p>
          <a:p>
            <a:pPr lvl="1"/>
            <a:r>
              <a:rPr lang="nb-NO" sz="2000" dirty="0">
                <a:solidFill>
                  <a:prstClr val="black"/>
                </a:solidFill>
                <a:latin typeface="Myriad Pro"/>
              </a:rPr>
              <a:t>Kommuner direkte</a:t>
            </a:r>
          </a:p>
          <a:p>
            <a:pPr lvl="1"/>
            <a:r>
              <a:rPr lang="nb-NO" sz="2000" dirty="0">
                <a:solidFill>
                  <a:prstClr val="black"/>
                </a:solidFill>
                <a:latin typeface="Myriad Pro"/>
              </a:rPr>
              <a:t>Bønder</a:t>
            </a:r>
          </a:p>
          <a:p>
            <a:pPr lvl="1"/>
            <a:r>
              <a:rPr lang="nb-NO" sz="2000" dirty="0">
                <a:solidFill>
                  <a:prstClr val="black"/>
                </a:solidFill>
                <a:latin typeface="Myriad Pro"/>
              </a:rPr>
              <a:t>Energiselskap</a:t>
            </a:r>
          </a:p>
          <a:p>
            <a:endParaRPr lang="nb-NO" dirty="0"/>
          </a:p>
        </p:txBody>
      </p:sp>
      <p:sp>
        <p:nvSpPr>
          <p:cNvPr id="4" name="Plassholder for innhold 3"/>
          <p:cNvSpPr>
            <a:spLocks noGrp="1"/>
          </p:cNvSpPr>
          <p:nvPr>
            <p:ph sz="half" idx="2"/>
          </p:nvPr>
        </p:nvSpPr>
        <p:spPr>
          <a:xfrm>
            <a:off x="4648200" y="1977690"/>
            <a:ext cx="4038600" cy="3886200"/>
          </a:xfrm>
        </p:spPr>
        <p:txBody>
          <a:bodyPr/>
          <a:lstStyle/>
          <a:p>
            <a:pPr lvl="0"/>
            <a:r>
              <a:rPr lang="nb-NO" sz="2400" dirty="0">
                <a:solidFill>
                  <a:prstClr val="black"/>
                </a:solidFill>
                <a:latin typeface="Myriad Pro"/>
              </a:rPr>
              <a:t>Jobbe aktivt med å inngå avtaler på </a:t>
            </a:r>
            <a:r>
              <a:rPr lang="nb-NO" sz="2400" dirty="0" smtClean="0">
                <a:solidFill>
                  <a:prstClr val="black"/>
                </a:solidFill>
                <a:latin typeface="Myriad Pro"/>
              </a:rPr>
              <a:t>næringsavfall</a:t>
            </a:r>
          </a:p>
          <a:p>
            <a:pPr lvl="0"/>
            <a:r>
              <a:rPr lang="nb-NO" sz="2400" dirty="0" smtClean="0">
                <a:solidFill>
                  <a:prstClr val="black"/>
                </a:solidFill>
                <a:latin typeface="Myriad Pro"/>
              </a:rPr>
              <a:t>Landbruket</a:t>
            </a:r>
            <a:endParaRPr lang="nb-NO" sz="2400" dirty="0">
              <a:solidFill>
                <a:prstClr val="black"/>
              </a:solidFill>
              <a:latin typeface="Myriad Pro"/>
            </a:endParaRPr>
          </a:p>
          <a:p>
            <a:pPr lvl="1"/>
            <a:r>
              <a:rPr lang="nb-NO" sz="2000" dirty="0">
                <a:solidFill>
                  <a:prstClr val="black"/>
                </a:solidFill>
                <a:latin typeface="Myriad Pro"/>
              </a:rPr>
              <a:t>Husdyrgjødsel</a:t>
            </a:r>
          </a:p>
          <a:p>
            <a:pPr lvl="1"/>
            <a:r>
              <a:rPr lang="nb-NO" sz="2000" dirty="0" err="1" smtClean="0">
                <a:solidFill>
                  <a:prstClr val="black"/>
                </a:solidFill>
                <a:latin typeface="Myriad Pro"/>
              </a:rPr>
              <a:t>Biogjødsel</a:t>
            </a:r>
            <a:endParaRPr lang="nb-NO" sz="2000" dirty="0" smtClean="0">
              <a:solidFill>
                <a:prstClr val="black"/>
              </a:solidFill>
              <a:latin typeface="Myriad Pro"/>
            </a:endParaRPr>
          </a:p>
          <a:p>
            <a:pPr lvl="1"/>
            <a:r>
              <a:rPr lang="nb-NO" sz="2000" dirty="0" smtClean="0">
                <a:solidFill>
                  <a:prstClr val="black"/>
                </a:solidFill>
                <a:latin typeface="Myriad Pro"/>
              </a:rPr>
              <a:t>Arealer</a:t>
            </a:r>
          </a:p>
          <a:p>
            <a:r>
              <a:rPr lang="nb-NO" sz="2400" dirty="0" smtClean="0">
                <a:solidFill>
                  <a:prstClr val="black"/>
                </a:solidFill>
                <a:latin typeface="Myriad Pro"/>
              </a:rPr>
              <a:t>Biogassanlegget på avløpsrenseanlegget-samhandling</a:t>
            </a:r>
          </a:p>
          <a:p>
            <a:r>
              <a:rPr lang="nb-NO" sz="2400" dirty="0" smtClean="0">
                <a:solidFill>
                  <a:prstClr val="black"/>
                </a:solidFill>
                <a:latin typeface="Myriad Pro"/>
              </a:rPr>
              <a:t>Nærhet til E-18, byer og tettsteder</a:t>
            </a:r>
          </a:p>
          <a:p>
            <a:endParaRPr lang="nb-NO" sz="2400" dirty="0">
              <a:solidFill>
                <a:prstClr val="black"/>
              </a:solidFill>
              <a:latin typeface="Myriad Pro"/>
            </a:endParaRPr>
          </a:p>
          <a:p>
            <a:pPr marL="0" indent="0">
              <a:buNone/>
            </a:pPr>
            <a:r>
              <a:rPr lang="nb-NO" dirty="0" smtClean="0"/>
              <a:t> </a:t>
            </a:r>
            <a:endParaRPr lang="nb-NO" dirty="0"/>
          </a:p>
        </p:txBody>
      </p:sp>
    </p:spTree>
    <p:extLst>
      <p:ext uri="{BB962C8B-B14F-4D97-AF65-F5344CB8AC3E}">
        <p14:creationId xmlns:p14="http://schemas.microsoft.com/office/powerpoint/2010/main" val="411889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9998" y="125760"/>
            <a:ext cx="8229600" cy="1143000"/>
          </a:xfrm>
        </p:spPr>
        <p:txBody>
          <a:bodyPr/>
          <a:lstStyle/>
          <a:p>
            <a:r>
              <a:rPr lang="nb-NO" sz="3200" dirty="0" err="1" smtClean="0"/>
              <a:t>Råstoffgunnlag</a:t>
            </a:r>
            <a:r>
              <a:rPr lang="nb-NO" sz="3200" dirty="0" smtClean="0"/>
              <a:t>/behov og mulig energiproduksjon Brennemoen</a:t>
            </a:r>
            <a:endParaRPr lang="nb-NO" sz="32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210537749"/>
              </p:ext>
            </p:extLst>
          </p:nvPr>
        </p:nvGraphicFramePr>
        <p:xfrm>
          <a:off x="1082656" y="1268760"/>
          <a:ext cx="6696742" cy="5332776"/>
        </p:xfrm>
        <a:graphic>
          <a:graphicData uri="http://schemas.openxmlformats.org/drawingml/2006/table">
            <a:tbl>
              <a:tblPr firstRow="1" firstCol="1" bandRow="1"/>
              <a:tblGrid>
                <a:gridCol w="1788407"/>
                <a:gridCol w="960441"/>
                <a:gridCol w="533662"/>
                <a:gridCol w="960441"/>
                <a:gridCol w="1493350"/>
                <a:gridCol w="960441"/>
              </a:tblGrid>
              <a:tr h="841153">
                <a:tc>
                  <a:txBody>
                    <a:bodyPr/>
                    <a:lstStyle/>
                    <a:p>
                      <a:pPr>
                        <a:spcAft>
                          <a:spcPts val="0"/>
                        </a:spcAft>
                      </a:pPr>
                      <a:r>
                        <a:rPr lang="nb-NO" sz="1400" dirty="0">
                          <a:effectLst/>
                          <a:latin typeface="Cambria"/>
                          <a:ea typeface="Calibri"/>
                          <a:cs typeface="Times New Roman"/>
                        </a:rPr>
                        <a:t>Råstoff type og opprinnelse</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Mengde</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err="1">
                          <a:effectLst/>
                          <a:latin typeface="Cambria"/>
                          <a:ea typeface="Calibri"/>
                          <a:cs typeface="Times New Roman"/>
                        </a:rPr>
                        <a:t>Ts</a:t>
                      </a:r>
                      <a:r>
                        <a:rPr lang="nb-NO" sz="1400" dirty="0">
                          <a:effectLst/>
                          <a:latin typeface="Cambria"/>
                          <a:ea typeface="Calibri"/>
                          <a:cs typeface="Times New Roman"/>
                        </a:rPr>
                        <a:t> %</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Tonn</a:t>
                      </a:r>
                      <a:endParaRPr lang="nb-NO" sz="1400" dirty="0">
                        <a:effectLst/>
                        <a:latin typeface="Calibri"/>
                        <a:ea typeface="Calibri"/>
                        <a:cs typeface="Times New Roman"/>
                      </a:endParaRPr>
                    </a:p>
                    <a:p>
                      <a:pPr>
                        <a:spcAft>
                          <a:spcPts val="0"/>
                        </a:spcAft>
                      </a:pPr>
                      <a:r>
                        <a:rPr lang="nb-NO" sz="1400" dirty="0">
                          <a:effectLst/>
                          <a:latin typeface="Cambria"/>
                          <a:ea typeface="Calibri"/>
                          <a:cs typeface="Times New Roman"/>
                        </a:rPr>
                        <a:t>tørrstoff</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Energi</a:t>
                      </a:r>
                      <a:endParaRPr lang="nb-NO" sz="1400" dirty="0">
                        <a:effectLst/>
                        <a:latin typeface="Calibri"/>
                        <a:ea typeface="Calibri"/>
                        <a:cs typeface="Times New Roman"/>
                      </a:endParaRPr>
                    </a:p>
                    <a:p>
                      <a:pPr>
                        <a:spcAft>
                          <a:spcPts val="0"/>
                        </a:spcAft>
                      </a:pPr>
                      <a:r>
                        <a:rPr lang="nb-NO" sz="1400" dirty="0">
                          <a:effectLst/>
                          <a:latin typeface="Cambria"/>
                          <a:ea typeface="Calibri"/>
                          <a:cs typeface="Times New Roman"/>
                        </a:rPr>
                        <a:t>Innhold</a:t>
                      </a:r>
                      <a:endParaRPr lang="nb-NO" sz="1400" dirty="0">
                        <a:effectLst/>
                        <a:latin typeface="Calibri"/>
                        <a:ea typeface="Calibri"/>
                        <a:cs typeface="Times New Roman"/>
                      </a:endParaRPr>
                    </a:p>
                    <a:p>
                      <a:pPr>
                        <a:spcAft>
                          <a:spcPts val="0"/>
                        </a:spcAft>
                      </a:pPr>
                      <a:r>
                        <a:rPr lang="nb-NO" sz="1400" dirty="0" err="1">
                          <a:effectLst/>
                          <a:latin typeface="Cambria"/>
                          <a:ea typeface="Calibri"/>
                          <a:cs typeface="Times New Roman"/>
                        </a:rPr>
                        <a:t>MWh</a:t>
                      </a:r>
                      <a:r>
                        <a:rPr lang="nb-NO" sz="1400" dirty="0">
                          <a:effectLst/>
                          <a:latin typeface="Cambria"/>
                          <a:ea typeface="Calibri"/>
                          <a:cs typeface="Times New Roman"/>
                        </a:rPr>
                        <a:t>/tonn vare</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Energi</a:t>
                      </a:r>
                      <a:endParaRPr lang="nb-NO" sz="1400" dirty="0">
                        <a:effectLst/>
                        <a:latin typeface="Calibri"/>
                        <a:ea typeface="Calibri"/>
                        <a:cs typeface="Times New Roman"/>
                      </a:endParaRPr>
                    </a:p>
                    <a:p>
                      <a:pPr>
                        <a:spcAft>
                          <a:spcPts val="0"/>
                        </a:spcAft>
                      </a:pPr>
                      <a:r>
                        <a:rPr lang="nb-NO" sz="1400" dirty="0">
                          <a:effectLst/>
                          <a:latin typeface="Cambria"/>
                          <a:ea typeface="Calibri"/>
                          <a:cs typeface="Times New Roman"/>
                        </a:rPr>
                        <a:t>totalt</a:t>
                      </a:r>
                      <a:endParaRPr lang="nb-NO" sz="1400" dirty="0">
                        <a:effectLst/>
                        <a:latin typeface="Calibri"/>
                        <a:ea typeface="Calibri"/>
                        <a:cs typeface="Times New Roman"/>
                      </a:endParaRPr>
                    </a:p>
                    <a:p>
                      <a:pPr>
                        <a:spcAft>
                          <a:spcPts val="0"/>
                        </a:spcAft>
                      </a:pPr>
                      <a:r>
                        <a:rPr lang="nb-NO" sz="1400" dirty="0" err="1">
                          <a:effectLst/>
                          <a:latin typeface="Cambria"/>
                          <a:ea typeface="Calibri"/>
                          <a:cs typeface="Times New Roman"/>
                        </a:rPr>
                        <a:t>MWh</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119">
                <a:tc>
                  <a:txBody>
                    <a:bodyPr/>
                    <a:lstStyle/>
                    <a:p>
                      <a:pPr>
                        <a:spcAft>
                          <a:spcPts val="0"/>
                        </a:spcAft>
                      </a:pPr>
                      <a:r>
                        <a:rPr lang="nb-NO" sz="1400">
                          <a:effectLst/>
                          <a:latin typeface="Cambria"/>
                          <a:ea typeface="Calibri"/>
                          <a:cs typeface="Times New Roman"/>
                        </a:rPr>
                        <a:t>Kildesortert matavfall</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6000 t</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32 </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1 920 </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0,9</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5 460</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576">
                <a:tc>
                  <a:txBody>
                    <a:bodyPr/>
                    <a:lstStyle/>
                    <a:p>
                      <a:pPr>
                        <a:spcAft>
                          <a:spcPts val="0"/>
                        </a:spcAft>
                      </a:pPr>
                      <a:r>
                        <a:rPr lang="nb-NO" sz="1400">
                          <a:effectLst/>
                          <a:latin typeface="Cambria"/>
                          <a:ea typeface="Calibri"/>
                          <a:cs typeface="Times New Roman"/>
                        </a:rPr>
                        <a:t>Annet næringsavfall</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6000 t</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25</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1 500</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1,0</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6 000</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119">
                <a:tc>
                  <a:txBody>
                    <a:bodyPr/>
                    <a:lstStyle/>
                    <a:p>
                      <a:pPr>
                        <a:spcAft>
                          <a:spcPts val="0"/>
                        </a:spcAft>
                      </a:pPr>
                      <a:r>
                        <a:rPr lang="nb-NO" sz="1400">
                          <a:effectLst/>
                          <a:latin typeface="Cambria"/>
                          <a:ea typeface="Calibri"/>
                          <a:cs typeface="Times New Roman"/>
                        </a:rPr>
                        <a:t>Nortura-slam, avvannet</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2000 t</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10</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   200</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0,2*</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   400</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64">
                <a:tc>
                  <a:txBody>
                    <a:bodyPr/>
                    <a:lstStyle/>
                    <a:p>
                      <a:pPr>
                        <a:spcAft>
                          <a:spcPts val="0"/>
                        </a:spcAft>
                      </a:pPr>
                      <a:r>
                        <a:rPr lang="nb-NO" sz="1400">
                          <a:effectLst/>
                          <a:latin typeface="Cambria"/>
                          <a:ea typeface="Calibri"/>
                          <a:cs typeface="Times New Roman"/>
                        </a:rPr>
                        <a:t>Tilkjørt fjørfegjødsel fra Marker</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800 t</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40</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   320 </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1,1</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   880</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64">
                <a:tc>
                  <a:txBody>
                    <a:bodyPr/>
                    <a:lstStyle/>
                    <a:p>
                      <a:pPr>
                        <a:spcAft>
                          <a:spcPts val="0"/>
                        </a:spcAft>
                      </a:pPr>
                      <a:r>
                        <a:rPr lang="nb-NO" sz="1400">
                          <a:effectLst/>
                          <a:latin typeface="Cambria"/>
                          <a:ea typeface="Calibri"/>
                          <a:cs typeface="Times New Roman"/>
                        </a:rPr>
                        <a:t>Tilkjørt svinegjødsel fra Marker</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6-8 000 t</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6</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   420</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0,12</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   840</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441">
                <a:tc>
                  <a:txBody>
                    <a:bodyPr/>
                    <a:lstStyle/>
                    <a:p>
                      <a:pPr>
                        <a:spcAft>
                          <a:spcPts val="0"/>
                        </a:spcAft>
                      </a:pPr>
                      <a:r>
                        <a:rPr lang="nb-NO" sz="1400">
                          <a:effectLst/>
                          <a:latin typeface="Cambria"/>
                          <a:ea typeface="Calibri"/>
                          <a:cs typeface="Times New Roman"/>
                        </a:rPr>
                        <a:t>Flytende gjødsel fra nærområdet, anslått oppslutning blant bøndene ca 50 %</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60 000 t</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6</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3 600</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0,12</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7 200</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560">
                <a:tc>
                  <a:txBody>
                    <a:bodyPr/>
                    <a:lstStyle/>
                    <a:p>
                      <a:pPr>
                        <a:spcAft>
                          <a:spcPts val="0"/>
                        </a:spcAft>
                      </a:pPr>
                      <a:r>
                        <a:rPr lang="nb-NO" sz="1400">
                          <a:effectLst/>
                          <a:latin typeface="Cambria"/>
                          <a:ea typeface="Calibri"/>
                          <a:cs typeface="Times New Roman"/>
                        </a:rPr>
                        <a:t>Sum</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 </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 </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7 960</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 </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20 720</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897">
                <a:tc>
                  <a:txBody>
                    <a:bodyPr/>
                    <a:lstStyle/>
                    <a:p>
                      <a:pPr>
                        <a:spcAft>
                          <a:spcPts val="0"/>
                        </a:spcAft>
                      </a:pPr>
                      <a:r>
                        <a:rPr lang="nb-NO" sz="1400" dirty="0">
                          <a:solidFill>
                            <a:srgbClr val="FF0000"/>
                          </a:solidFill>
                          <a:effectLst/>
                          <a:latin typeface="Cambria"/>
                          <a:ea typeface="Calibri"/>
                          <a:cs typeface="Times New Roman"/>
                        </a:rPr>
                        <a:t>Gass fra biogassanlegg ved avløpsrenseanlegget</a:t>
                      </a:r>
                      <a:endParaRPr lang="nb-NO" sz="1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 </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 </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dirty="0">
                          <a:effectLst/>
                          <a:latin typeface="Cambria"/>
                          <a:ea typeface="Calibri"/>
                          <a:cs typeface="Times New Roman"/>
                        </a:rPr>
                        <a:t> </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1400">
                          <a:effectLst/>
                          <a:latin typeface="Cambria"/>
                          <a:ea typeface="Calibri"/>
                          <a:cs typeface="Times New Roman"/>
                        </a:rPr>
                        <a:t> </a:t>
                      </a:r>
                      <a:endParaRPr lang="nb-NO"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effectLst/>
                          <a:latin typeface="Cambria"/>
                          <a:ea typeface="Calibri"/>
                          <a:cs typeface="Times New Roman"/>
                        </a:rPr>
                        <a:t>?</a:t>
                      </a:r>
                      <a:endParaRPr lang="nb-N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7357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Felles gårdsbiogassanlegg i Berg, Halden</a:t>
            </a:r>
          </a:p>
        </p:txBody>
      </p:sp>
      <p:sp>
        <p:nvSpPr>
          <p:cNvPr id="3" name="Plassholder for tekst 2"/>
          <p:cNvSpPr>
            <a:spLocks noGrp="1"/>
          </p:cNvSpPr>
          <p:nvPr>
            <p:ph type="body" idx="1"/>
          </p:nvPr>
        </p:nvSpPr>
        <p:spPr/>
        <p:txBody>
          <a:bodyPr/>
          <a:lstStyle/>
          <a:p>
            <a:endParaRPr lang="nb-NO"/>
          </a:p>
        </p:txBody>
      </p:sp>
      <p:sp>
        <p:nvSpPr>
          <p:cNvPr id="4" name="Plassholder for innhold 3"/>
          <p:cNvSpPr>
            <a:spLocks noGrp="1"/>
          </p:cNvSpPr>
          <p:nvPr>
            <p:ph sz="half" idx="2"/>
          </p:nvPr>
        </p:nvSpPr>
        <p:spPr>
          <a:xfrm>
            <a:off x="457200" y="1772816"/>
            <a:ext cx="4040188" cy="3951287"/>
          </a:xfrm>
        </p:spPr>
        <p:txBody>
          <a:bodyPr/>
          <a:lstStyle/>
          <a:p>
            <a:r>
              <a:rPr lang="nb-NO" dirty="0"/>
              <a:t>Råstoffgrunnlag </a:t>
            </a:r>
            <a:r>
              <a:rPr lang="nb-NO" dirty="0" smtClean="0"/>
              <a:t>28–30 </a:t>
            </a:r>
            <a:r>
              <a:rPr lang="nb-NO" dirty="0"/>
              <a:t>000 t husdyrgjødsel</a:t>
            </a:r>
          </a:p>
          <a:p>
            <a:r>
              <a:rPr lang="nb-NO" dirty="0"/>
              <a:t>Noe matavfall/næringsavfall fra Halden Resirkulering</a:t>
            </a:r>
          </a:p>
          <a:p>
            <a:r>
              <a:rPr lang="nb-NO" dirty="0"/>
              <a:t>Mulig energileveranse </a:t>
            </a:r>
            <a:r>
              <a:rPr lang="nb-NO" dirty="0" smtClean="0"/>
              <a:t>2,5-3,0 </a:t>
            </a:r>
            <a:r>
              <a:rPr lang="nb-NO" dirty="0"/>
              <a:t>GWh</a:t>
            </a:r>
          </a:p>
          <a:p>
            <a:r>
              <a:rPr lang="nb-NO" dirty="0"/>
              <a:t>Mulige kunder:</a:t>
            </a:r>
          </a:p>
          <a:p>
            <a:pPr lvl="1"/>
            <a:r>
              <a:rPr lang="nb-NO" dirty="0"/>
              <a:t>Høyskolen i Østfold/Statsbygg</a:t>
            </a:r>
          </a:p>
          <a:p>
            <a:pPr lvl="1"/>
            <a:r>
              <a:rPr lang="nb-NO" dirty="0" err="1"/>
              <a:t>Fresenius</a:t>
            </a:r>
            <a:r>
              <a:rPr lang="nb-NO" dirty="0"/>
              <a:t> </a:t>
            </a:r>
            <a:r>
              <a:rPr lang="nb-NO" dirty="0" err="1"/>
              <a:t>Kabi</a:t>
            </a:r>
            <a:r>
              <a:rPr lang="nb-NO" dirty="0"/>
              <a:t> Norge </a:t>
            </a:r>
            <a:r>
              <a:rPr lang="nb-NO" dirty="0" smtClean="0"/>
              <a:t>AS</a:t>
            </a:r>
          </a:p>
          <a:p>
            <a:r>
              <a:rPr lang="nb-NO" dirty="0" smtClean="0"/>
              <a:t>Rørtransport av gass til kunde</a:t>
            </a:r>
            <a:endParaRPr lang="nb-NO" dirty="0"/>
          </a:p>
          <a:p>
            <a:endParaRPr lang="nb-NO" dirty="0"/>
          </a:p>
        </p:txBody>
      </p:sp>
      <p:sp>
        <p:nvSpPr>
          <p:cNvPr id="5" name="Plassholder for tekst 4"/>
          <p:cNvSpPr>
            <a:spLocks noGrp="1"/>
          </p:cNvSpPr>
          <p:nvPr>
            <p:ph type="body" sz="quarter" idx="3"/>
          </p:nvPr>
        </p:nvSpPr>
        <p:spPr/>
        <p:txBody>
          <a:bodyPr/>
          <a:lstStyle/>
          <a:p>
            <a:endParaRPr lang="nb-NO"/>
          </a:p>
        </p:txBody>
      </p:sp>
      <p:sp>
        <p:nvSpPr>
          <p:cNvPr id="6" name="Plassholder for innhold 5"/>
          <p:cNvSpPr>
            <a:spLocks noGrp="1"/>
          </p:cNvSpPr>
          <p:nvPr>
            <p:ph sz="quarter" idx="4"/>
          </p:nvPr>
        </p:nvSpPr>
        <p:spPr>
          <a:xfrm>
            <a:off x="4645025" y="1772816"/>
            <a:ext cx="4041775" cy="3951287"/>
          </a:xfrm>
        </p:spPr>
        <p:txBody>
          <a:bodyPr/>
          <a:lstStyle/>
          <a:p>
            <a:r>
              <a:rPr lang="nb-NO" dirty="0"/>
              <a:t>Mulige samarbeidspartnere for bøndene på eierskap og drift :</a:t>
            </a:r>
          </a:p>
          <a:p>
            <a:pPr lvl="1"/>
            <a:r>
              <a:rPr lang="nb-NO" sz="2400" dirty="0"/>
              <a:t>Østfoldenergi</a:t>
            </a:r>
          </a:p>
          <a:p>
            <a:pPr lvl="1"/>
            <a:r>
              <a:rPr lang="nb-NO" sz="2400" dirty="0"/>
              <a:t>Halden Kommune</a:t>
            </a:r>
          </a:p>
          <a:p>
            <a:r>
              <a:rPr lang="nb-NO" dirty="0" smtClean="0"/>
              <a:t>Samlet investering NOK 9-10 </a:t>
            </a:r>
            <a:r>
              <a:rPr lang="nb-NO" dirty="0" err="1" smtClean="0"/>
              <a:t>mill</a:t>
            </a:r>
            <a:endParaRPr lang="nb-NO" dirty="0" smtClean="0"/>
          </a:p>
          <a:p>
            <a:r>
              <a:rPr lang="nb-NO" dirty="0" smtClean="0"/>
              <a:t>Innovasjon Norge 40 %</a:t>
            </a:r>
          </a:p>
          <a:p>
            <a:r>
              <a:rPr lang="nb-NO" dirty="0" smtClean="0"/>
              <a:t>Mulig energipris </a:t>
            </a:r>
            <a:r>
              <a:rPr lang="nb-NO" dirty="0" err="1" smtClean="0"/>
              <a:t>ca</a:t>
            </a:r>
            <a:r>
              <a:rPr lang="nb-NO" dirty="0" smtClean="0"/>
              <a:t> NOK 0,70/kWh</a:t>
            </a:r>
          </a:p>
          <a:p>
            <a:pPr lvl="1"/>
            <a:endParaRPr lang="nb-NO" dirty="0"/>
          </a:p>
        </p:txBody>
      </p:sp>
    </p:spTree>
    <p:extLst>
      <p:ext uri="{BB962C8B-B14F-4D97-AF65-F5344CB8AC3E}">
        <p14:creationId xmlns:p14="http://schemas.microsoft.com/office/powerpoint/2010/main" val="3967041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med Rakkestad og Marker?</a:t>
            </a:r>
            <a:endParaRPr lang="nb-NO" dirty="0"/>
          </a:p>
        </p:txBody>
      </p:sp>
      <p:sp>
        <p:nvSpPr>
          <p:cNvPr id="3" name="Plassholder for innhold 2"/>
          <p:cNvSpPr>
            <a:spLocks noGrp="1"/>
          </p:cNvSpPr>
          <p:nvPr>
            <p:ph idx="1"/>
          </p:nvPr>
        </p:nvSpPr>
        <p:spPr/>
        <p:txBody>
          <a:bodyPr/>
          <a:lstStyle/>
          <a:p>
            <a:pPr marL="0" indent="0">
              <a:buNone/>
            </a:pPr>
            <a:r>
              <a:rPr lang="nb-NO" dirty="0" smtClean="0"/>
              <a:t>Rakkestad</a:t>
            </a:r>
          </a:p>
          <a:p>
            <a:pPr marL="857250" lvl="1" indent="-457200"/>
            <a:r>
              <a:rPr lang="nb-NO" sz="2400" dirty="0" smtClean="0"/>
              <a:t>Grunnlag og interesse svekket etter </a:t>
            </a:r>
            <a:r>
              <a:rPr lang="nb-NO" sz="2400" dirty="0" err="1" smtClean="0"/>
              <a:t>Nortura</a:t>
            </a:r>
            <a:r>
              <a:rPr lang="nb-NO" sz="2400" dirty="0" smtClean="0"/>
              <a:t>-vedtak</a:t>
            </a:r>
          </a:p>
          <a:p>
            <a:pPr marL="857250" lvl="1" indent="-457200"/>
            <a:r>
              <a:rPr lang="nb-NO" sz="2400" dirty="0" smtClean="0"/>
              <a:t>Mangler eierskap og gassanvendelse</a:t>
            </a:r>
          </a:p>
          <a:p>
            <a:pPr marL="0" indent="0">
              <a:buNone/>
            </a:pPr>
            <a:r>
              <a:rPr lang="nb-NO" dirty="0" smtClean="0"/>
              <a:t>Marker</a:t>
            </a:r>
          </a:p>
          <a:p>
            <a:pPr marL="857250" lvl="1" indent="-457200"/>
            <a:r>
              <a:rPr lang="nb-NO" sz="2400" dirty="0" smtClean="0"/>
              <a:t>Motivet er redusert avrenning av fosfor</a:t>
            </a:r>
          </a:p>
          <a:p>
            <a:pPr marL="857250" lvl="1" indent="-457200"/>
            <a:r>
              <a:rPr lang="nb-NO" sz="2400" dirty="0" smtClean="0"/>
              <a:t>Spredte gårdsbruk, noen har biobrenselanlegg, mangler «energimarked»</a:t>
            </a:r>
          </a:p>
          <a:p>
            <a:pPr marL="857250" lvl="1" indent="-457200"/>
            <a:r>
              <a:rPr lang="nb-NO" sz="2400" dirty="0" smtClean="0"/>
              <a:t>Beste løsning er å transportere husdyrgjødselressursene til Brennemoen</a:t>
            </a:r>
          </a:p>
        </p:txBody>
      </p:sp>
    </p:spTree>
    <p:extLst>
      <p:ext uri="{BB962C8B-B14F-4D97-AF65-F5344CB8AC3E}">
        <p14:creationId xmlns:p14="http://schemas.microsoft.com/office/powerpoint/2010/main" val="1241163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Rammevilkår</a:t>
            </a:r>
            <a:endParaRPr lang="nb-NO" dirty="0"/>
          </a:p>
        </p:txBody>
      </p:sp>
      <p:sp>
        <p:nvSpPr>
          <p:cNvPr id="3" name="Plassholder for innhold 2"/>
          <p:cNvSpPr>
            <a:spLocks noGrp="1"/>
          </p:cNvSpPr>
          <p:nvPr>
            <p:ph idx="1"/>
          </p:nvPr>
        </p:nvSpPr>
        <p:spPr/>
        <p:txBody>
          <a:bodyPr/>
          <a:lstStyle/>
          <a:p>
            <a:r>
              <a:rPr lang="nb-NO" sz="2400" dirty="0" smtClean="0"/>
              <a:t>Investeringsstøtte fra Innovasjon Norge er </a:t>
            </a:r>
            <a:r>
              <a:rPr lang="nb-NO" sz="2400" dirty="0" err="1" smtClean="0"/>
              <a:t>pt</a:t>
            </a:r>
            <a:r>
              <a:rPr lang="nb-NO" sz="2400" dirty="0" smtClean="0"/>
              <a:t> opp til 40 %  maks NOK 6 </a:t>
            </a:r>
            <a:r>
              <a:rPr lang="nb-NO" sz="2400" dirty="0" err="1" smtClean="0"/>
              <a:t>mill</a:t>
            </a:r>
            <a:endParaRPr lang="nb-NO" sz="2400" dirty="0" smtClean="0"/>
          </a:p>
          <a:p>
            <a:r>
              <a:rPr lang="nb-NO" sz="2400" dirty="0" err="1" smtClean="0"/>
              <a:t>Enova</a:t>
            </a:r>
            <a:r>
              <a:rPr lang="nb-NO" sz="2400" dirty="0" smtClean="0"/>
              <a:t> opp til 30 %, men ikke mer enn at internrente på 8 % er nådd. Min 1 GWh produsert.</a:t>
            </a:r>
          </a:p>
          <a:p>
            <a:r>
              <a:rPr lang="nb-NO" sz="2400" dirty="0" smtClean="0"/>
              <a:t>Driftsstøtte. NOK 30,-/ tonn i tilskudd til husdyrgjødsel som behandles i biogassanlegg. Jordbruksavtalen – pilotordning – tilbudt fra LMD før nasjonal biogass-strategi er vedtatt. Mangler forutsigbarhet på nivå og varighet.</a:t>
            </a:r>
          </a:p>
          <a:p>
            <a:endParaRPr lang="nb-NO" dirty="0"/>
          </a:p>
        </p:txBody>
      </p:sp>
    </p:spTree>
    <p:extLst>
      <p:ext uri="{BB962C8B-B14F-4D97-AF65-F5344CB8AC3E}">
        <p14:creationId xmlns:p14="http://schemas.microsoft.com/office/powerpoint/2010/main" val="323148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bg1"/>
                </a:solidFill>
              </a:rPr>
              <a:t>Konklusjon og anbefaling</a:t>
            </a:r>
          </a:p>
        </p:txBody>
      </p:sp>
      <p:sp>
        <p:nvSpPr>
          <p:cNvPr id="3" name="Plassholder for tekst 2"/>
          <p:cNvSpPr>
            <a:spLocks noGrp="1"/>
          </p:cNvSpPr>
          <p:nvPr>
            <p:ph type="body" idx="1"/>
          </p:nvPr>
        </p:nvSpPr>
        <p:spPr>
          <a:xfrm>
            <a:off x="498500" y="1215232"/>
            <a:ext cx="4040188" cy="639762"/>
          </a:xfrm>
        </p:spPr>
        <p:txBody>
          <a:bodyPr/>
          <a:lstStyle/>
          <a:p>
            <a:r>
              <a:rPr lang="nb-NO" dirty="0" smtClean="0">
                <a:solidFill>
                  <a:schemeClr val="bg1"/>
                </a:solidFill>
              </a:rPr>
              <a:t>Videre arbeid, forprosjekt anbefales igangsatt</a:t>
            </a:r>
            <a:endParaRPr lang="nb-NO" dirty="0">
              <a:solidFill>
                <a:schemeClr val="bg1"/>
              </a:solidFill>
            </a:endParaRPr>
          </a:p>
        </p:txBody>
      </p:sp>
      <p:sp>
        <p:nvSpPr>
          <p:cNvPr id="4" name="Plassholder for innhold 3"/>
          <p:cNvSpPr>
            <a:spLocks noGrp="1"/>
          </p:cNvSpPr>
          <p:nvPr>
            <p:ph sz="half" idx="2"/>
          </p:nvPr>
        </p:nvSpPr>
        <p:spPr>
          <a:xfrm>
            <a:off x="486152" y="3049982"/>
            <a:ext cx="4040188" cy="3311525"/>
          </a:xfrm>
        </p:spPr>
        <p:txBody>
          <a:bodyPr/>
          <a:lstStyle/>
          <a:p>
            <a:pPr>
              <a:buFont typeface="Wingdings" pitchFamily="2" charset="2"/>
              <a:buChar char="Ø"/>
            </a:pPr>
            <a:r>
              <a:rPr lang="nb-NO" dirty="0" smtClean="0"/>
              <a:t>Fellesanlegg i Skiptvet</a:t>
            </a:r>
          </a:p>
          <a:p>
            <a:pPr marL="457200" lvl="1" indent="0">
              <a:buNone/>
            </a:pPr>
            <a:endParaRPr lang="nb-NO" dirty="0" smtClean="0"/>
          </a:p>
          <a:p>
            <a:pPr>
              <a:buFont typeface="Wingdings" pitchFamily="2" charset="2"/>
              <a:buChar char="Ø"/>
            </a:pPr>
            <a:r>
              <a:rPr lang="nb-NO" dirty="0" smtClean="0"/>
              <a:t>Fellesanlegg i Berg, Halden</a:t>
            </a:r>
          </a:p>
          <a:p>
            <a:pPr marL="0" indent="0">
              <a:buNone/>
            </a:pPr>
            <a:endParaRPr lang="nb-NO" dirty="0" smtClean="0"/>
          </a:p>
          <a:p>
            <a:pPr>
              <a:buFont typeface="Wingdings" pitchFamily="2" charset="2"/>
              <a:buChar char="Ø"/>
            </a:pPr>
            <a:r>
              <a:rPr lang="nb-NO" dirty="0" smtClean="0"/>
              <a:t>Industriell Biogass Brennemoen</a:t>
            </a:r>
            <a:endParaRPr lang="nb-NO" dirty="0"/>
          </a:p>
        </p:txBody>
      </p:sp>
      <p:sp>
        <p:nvSpPr>
          <p:cNvPr id="5" name="Plassholder for tekst 4"/>
          <p:cNvSpPr>
            <a:spLocks noGrp="1"/>
          </p:cNvSpPr>
          <p:nvPr>
            <p:ph type="body" sz="quarter" idx="3"/>
          </p:nvPr>
        </p:nvSpPr>
        <p:spPr>
          <a:xfrm>
            <a:off x="4711352" y="1535113"/>
            <a:ext cx="4041775" cy="639762"/>
          </a:xfrm>
        </p:spPr>
        <p:txBody>
          <a:bodyPr/>
          <a:lstStyle/>
          <a:p>
            <a:r>
              <a:rPr lang="nb-NO" dirty="0" smtClean="0">
                <a:solidFill>
                  <a:schemeClr val="bg1"/>
                </a:solidFill>
              </a:rPr>
              <a:t>Ingen videre aktivitet med den kunnskap som er kjent</a:t>
            </a:r>
            <a:endParaRPr lang="nb-NO" dirty="0">
              <a:solidFill>
                <a:schemeClr val="bg1"/>
              </a:solidFill>
            </a:endParaRPr>
          </a:p>
        </p:txBody>
      </p:sp>
      <p:sp>
        <p:nvSpPr>
          <p:cNvPr id="6" name="Plassholder for innhold 5"/>
          <p:cNvSpPr>
            <a:spLocks noGrp="1"/>
          </p:cNvSpPr>
          <p:nvPr>
            <p:ph sz="quarter" idx="4"/>
          </p:nvPr>
        </p:nvSpPr>
        <p:spPr>
          <a:xfrm>
            <a:off x="4684738" y="3068960"/>
            <a:ext cx="4041775" cy="3311525"/>
          </a:xfrm>
        </p:spPr>
        <p:txBody>
          <a:bodyPr/>
          <a:lstStyle/>
          <a:p>
            <a:pPr>
              <a:buFont typeface="Wingdings" pitchFamily="2" charset="2"/>
              <a:buChar char="Ø"/>
            </a:pPr>
            <a:r>
              <a:rPr lang="nb-NO" dirty="0" smtClean="0"/>
              <a:t>Rakkestad</a:t>
            </a:r>
          </a:p>
          <a:p>
            <a:pPr marL="0" indent="0">
              <a:buNone/>
            </a:pPr>
            <a:endParaRPr lang="nb-NO" dirty="0" smtClean="0"/>
          </a:p>
          <a:p>
            <a:pPr>
              <a:buFont typeface="Wingdings" pitchFamily="2" charset="2"/>
              <a:buChar char="Ø"/>
            </a:pPr>
            <a:r>
              <a:rPr lang="nb-NO" dirty="0" smtClean="0"/>
              <a:t>Marker</a:t>
            </a:r>
            <a:endParaRPr lang="nb-NO" dirty="0"/>
          </a:p>
        </p:txBody>
      </p:sp>
      <p:sp>
        <p:nvSpPr>
          <p:cNvPr id="7" name="Pil ned 6"/>
          <p:cNvSpPr/>
          <p:nvPr/>
        </p:nvSpPr>
        <p:spPr>
          <a:xfrm>
            <a:off x="1907704" y="2047713"/>
            <a:ext cx="936104" cy="8940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Pil ned 7"/>
          <p:cNvSpPr/>
          <p:nvPr/>
        </p:nvSpPr>
        <p:spPr>
          <a:xfrm>
            <a:off x="5580112" y="2047714"/>
            <a:ext cx="1008112" cy="8940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2822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mulighetsanalyse?</a:t>
            </a:r>
            <a:endParaRPr lang="nb-NO" dirty="0"/>
          </a:p>
        </p:txBody>
      </p:sp>
      <p:sp>
        <p:nvSpPr>
          <p:cNvPr id="3" name="Plassholder for innhold 2"/>
          <p:cNvSpPr>
            <a:spLocks noGrp="1"/>
          </p:cNvSpPr>
          <p:nvPr>
            <p:ph idx="1"/>
          </p:nvPr>
        </p:nvSpPr>
        <p:spPr/>
        <p:txBody>
          <a:bodyPr/>
          <a:lstStyle/>
          <a:p>
            <a:r>
              <a:rPr lang="nb-NO" dirty="0" smtClean="0"/>
              <a:t>Biogass Østfold 2015 har som formål å bidra til økt produksjon og bruk av biogass i Østfold</a:t>
            </a:r>
          </a:p>
          <a:p>
            <a:r>
              <a:rPr lang="nb-NO" dirty="0" smtClean="0"/>
              <a:t>Viktig å skaffe et best mulig beslutningsgrunnlag</a:t>
            </a:r>
          </a:p>
          <a:p>
            <a:r>
              <a:rPr lang="nb-NO" dirty="0" smtClean="0"/>
              <a:t>Mulighetsanalysen skal gi en oversikt over de reelle mulighetene, avdekke barrierer og peke på løsninger</a:t>
            </a:r>
          </a:p>
          <a:p>
            <a:endParaRPr lang="nb-NO" dirty="0"/>
          </a:p>
        </p:txBody>
      </p:sp>
    </p:spTree>
    <p:extLst>
      <p:ext uri="{BB962C8B-B14F-4D97-AF65-F5344CB8AC3E}">
        <p14:creationId xmlns:p14="http://schemas.microsoft.com/office/powerpoint/2010/main" val="186300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Hvilke ressurser rår vi over?</a:t>
            </a:r>
            <a:endParaRPr lang="nb-NO" dirty="0"/>
          </a:p>
        </p:txBody>
      </p:sp>
      <p:sp>
        <p:nvSpPr>
          <p:cNvPr id="3" name="Plassholder for innhold 2"/>
          <p:cNvSpPr>
            <a:spLocks noGrp="1"/>
          </p:cNvSpPr>
          <p:nvPr>
            <p:ph idx="1"/>
          </p:nvPr>
        </p:nvSpPr>
        <p:spPr>
          <a:xfrm>
            <a:off x="457200" y="1196752"/>
            <a:ext cx="8229600" cy="4038600"/>
          </a:xfrm>
        </p:spPr>
        <p:txBody>
          <a:bodyPr/>
          <a:lstStyle/>
          <a:p>
            <a:r>
              <a:rPr lang="nb-NO" sz="2800" dirty="0" smtClean="0"/>
              <a:t>Kildesortert matavfall fra husholdningene</a:t>
            </a:r>
          </a:p>
          <a:p>
            <a:r>
              <a:rPr lang="nb-NO" sz="2800" dirty="0" smtClean="0"/>
              <a:t>Næringsavfall</a:t>
            </a:r>
          </a:p>
          <a:p>
            <a:pPr lvl="1"/>
            <a:r>
              <a:rPr lang="nb-NO" sz="2400" dirty="0" smtClean="0"/>
              <a:t>Slakterier</a:t>
            </a:r>
          </a:p>
          <a:p>
            <a:pPr lvl="1"/>
            <a:r>
              <a:rPr lang="nb-NO" sz="2400" dirty="0" smtClean="0"/>
              <a:t>Næringsmiddelindustri</a:t>
            </a:r>
          </a:p>
          <a:p>
            <a:pPr lvl="1"/>
            <a:r>
              <a:rPr lang="nb-NO" sz="2400" dirty="0" smtClean="0"/>
              <a:t>Butikker</a:t>
            </a:r>
          </a:p>
          <a:p>
            <a:r>
              <a:rPr lang="nb-NO" sz="2800" dirty="0" smtClean="0"/>
              <a:t>Husdyrgjødsel</a:t>
            </a:r>
          </a:p>
          <a:p>
            <a:pPr lvl="1"/>
            <a:r>
              <a:rPr lang="nb-NO" sz="2400" dirty="0" smtClean="0"/>
              <a:t>Storfe, fast og flytende</a:t>
            </a:r>
          </a:p>
          <a:p>
            <a:pPr lvl="1"/>
            <a:r>
              <a:rPr lang="nb-NO" sz="2400" dirty="0" smtClean="0"/>
              <a:t>Svin, fast og flytende</a:t>
            </a:r>
          </a:p>
          <a:p>
            <a:pPr lvl="1"/>
            <a:r>
              <a:rPr lang="nb-NO" sz="2400" dirty="0" smtClean="0"/>
              <a:t>Fjørfe</a:t>
            </a:r>
          </a:p>
          <a:p>
            <a:r>
              <a:rPr lang="nb-NO" sz="2800" dirty="0" smtClean="0"/>
              <a:t>Gras fra flomutsatte områder</a:t>
            </a:r>
            <a:endParaRPr lang="nb-NO" sz="2800" dirty="0"/>
          </a:p>
        </p:txBody>
      </p:sp>
    </p:spTree>
    <p:extLst>
      <p:ext uri="{BB962C8B-B14F-4D97-AF65-F5344CB8AC3E}">
        <p14:creationId xmlns:p14="http://schemas.microsoft.com/office/powerpoint/2010/main" val="1523429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bør biogassenergien brukes til?</a:t>
            </a:r>
            <a:br>
              <a:rPr lang="nb-NO" dirty="0" smtClean="0"/>
            </a:br>
            <a:endParaRPr lang="nb-NO" dirty="0"/>
          </a:p>
        </p:txBody>
      </p:sp>
      <p:sp>
        <p:nvSpPr>
          <p:cNvPr id="3" name="Plassholder for innhold 2"/>
          <p:cNvSpPr>
            <a:spLocks noGrp="1"/>
          </p:cNvSpPr>
          <p:nvPr>
            <p:ph idx="1"/>
          </p:nvPr>
        </p:nvSpPr>
        <p:spPr/>
        <p:txBody>
          <a:bodyPr/>
          <a:lstStyle/>
          <a:p>
            <a:endParaRPr lang="nb-NO" dirty="0" smtClean="0"/>
          </a:p>
          <a:p>
            <a:r>
              <a:rPr lang="nb-NO" dirty="0" smtClean="0"/>
              <a:t>Drivstoff</a:t>
            </a:r>
          </a:p>
          <a:p>
            <a:r>
              <a:rPr lang="nb-NO" dirty="0" smtClean="0"/>
              <a:t>Varmeproduksjon </a:t>
            </a:r>
          </a:p>
          <a:p>
            <a:r>
              <a:rPr lang="nb-NO" dirty="0" smtClean="0"/>
              <a:t>Elektrisitet. Ikke behandlet i rapporten, da det er svært krevende å få lønnsomt i Norge</a:t>
            </a:r>
            <a:endParaRPr lang="nb-NO" dirty="0"/>
          </a:p>
        </p:txBody>
      </p:sp>
    </p:spTree>
    <p:extLst>
      <p:ext uri="{BB962C8B-B14F-4D97-AF65-F5344CB8AC3E}">
        <p14:creationId xmlns:p14="http://schemas.microsoft.com/office/powerpoint/2010/main" val="1876320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70000"/>
                    </a14:imgEffect>
                  </a14:imgLayer>
                </a14:imgProps>
              </a:ext>
              <a:ext uri="{28A0092B-C50C-407E-A947-70E740481C1C}">
                <a14:useLocalDpi xmlns:a14="http://schemas.microsoft.com/office/drawing/2010/main" val="0"/>
              </a:ext>
            </a:extLst>
          </a:blip>
          <a:srcRect/>
          <a:stretch>
            <a:fillRect/>
          </a:stretch>
        </p:blipFill>
        <p:spPr bwMode="auto">
          <a:xfrm>
            <a:off x="-396551" y="-99391"/>
            <a:ext cx="9793088" cy="744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lstStyle/>
          <a:p>
            <a:r>
              <a:rPr lang="nb-NO" dirty="0" smtClean="0">
                <a:solidFill>
                  <a:schemeClr val="bg1"/>
                </a:solidFill>
              </a:rPr>
              <a:t>Hva med </a:t>
            </a:r>
            <a:r>
              <a:rPr lang="nb-NO" dirty="0" err="1" smtClean="0">
                <a:solidFill>
                  <a:schemeClr val="bg1"/>
                </a:solidFill>
              </a:rPr>
              <a:t>bioresten</a:t>
            </a:r>
            <a:r>
              <a:rPr lang="nb-NO" dirty="0" smtClean="0">
                <a:solidFill>
                  <a:schemeClr val="bg1"/>
                </a:solidFill>
              </a:rPr>
              <a:t>?</a:t>
            </a:r>
            <a:endParaRPr lang="nb-NO" dirty="0">
              <a:solidFill>
                <a:schemeClr val="bg1"/>
              </a:solidFill>
            </a:endParaRPr>
          </a:p>
        </p:txBody>
      </p:sp>
      <p:sp>
        <p:nvSpPr>
          <p:cNvPr id="3" name="Plassholder for innhold 2"/>
          <p:cNvSpPr>
            <a:spLocks noGrp="1"/>
          </p:cNvSpPr>
          <p:nvPr>
            <p:ph idx="1"/>
          </p:nvPr>
        </p:nvSpPr>
        <p:spPr>
          <a:xfrm>
            <a:off x="661267" y="1844824"/>
            <a:ext cx="7056784" cy="3213783"/>
          </a:xfrm>
        </p:spPr>
        <p:txBody>
          <a:bodyPr/>
          <a:lstStyle/>
          <a:p>
            <a:r>
              <a:rPr lang="nb-NO" dirty="0" err="1" smtClean="0">
                <a:solidFill>
                  <a:schemeClr val="bg1"/>
                </a:solidFill>
              </a:rPr>
              <a:t>Bioresten</a:t>
            </a:r>
            <a:r>
              <a:rPr lang="nb-NO" dirty="0" smtClean="0">
                <a:solidFill>
                  <a:schemeClr val="bg1"/>
                </a:solidFill>
              </a:rPr>
              <a:t> bør brukes </a:t>
            </a:r>
            <a:r>
              <a:rPr lang="nb-NO" dirty="0" err="1" smtClean="0">
                <a:solidFill>
                  <a:schemeClr val="bg1"/>
                </a:solidFill>
              </a:rPr>
              <a:t>uavvannet</a:t>
            </a:r>
            <a:r>
              <a:rPr lang="nb-NO" dirty="0" smtClean="0">
                <a:solidFill>
                  <a:schemeClr val="bg1"/>
                </a:solidFill>
              </a:rPr>
              <a:t> som gjødsel i </a:t>
            </a:r>
            <a:r>
              <a:rPr lang="nb-NO" dirty="0" smtClean="0">
                <a:solidFill>
                  <a:schemeClr val="bg1"/>
                </a:solidFill>
              </a:rPr>
              <a:t>landbruket</a:t>
            </a:r>
            <a:endParaRPr lang="nb-NO" dirty="0" smtClean="0">
              <a:solidFill>
                <a:schemeClr val="bg1"/>
              </a:solidFill>
            </a:endParaRPr>
          </a:p>
          <a:p>
            <a:pPr lvl="1"/>
            <a:r>
              <a:rPr lang="nb-NO" dirty="0" smtClean="0">
                <a:solidFill>
                  <a:schemeClr val="bg1"/>
                </a:solidFill>
              </a:rPr>
              <a:t>Inneholder mer </a:t>
            </a:r>
            <a:r>
              <a:rPr lang="nb-NO" dirty="0" smtClean="0">
                <a:solidFill>
                  <a:schemeClr val="bg1"/>
                </a:solidFill>
              </a:rPr>
              <a:t>plantetilgjengelig</a:t>
            </a:r>
          </a:p>
          <a:p>
            <a:pPr marL="457200" lvl="1" indent="0">
              <a:buNone/>
            </a:pPr>
            <a:r>
              <a:rPr lang="nb-NO" dirty="0">
                <a:solidFill>
                  <a:schemeClr val="bg1"/>
                </a:solidFill>
              </a:rPr>
              <a:t> </a:t>
            </a:r>
            <a:r>
              <a:rPr lang="nb-NO" dirty="0" smtClean="0">
                <a:solidFill>
                  <a:schemeClr val="bg1"/>
                </a:solidFill>
              </a:rPr>
              <a:t> </a:t>
            </a:r>
            <a:r>
              <a:rPr lang="nb-NO" dirty="0" smtClean="0">
                <a:solidFill>
                  <a:schemeClr val="bg1"/>
                </a:solidFill>
              </a:rPr>
              <a:t> </a:t>
            </a:r>
            <a:r>
              <a:rPr lang="nb-NO" dirty="0" smtClean="0">
                <a:solidFill>
                  <a:schemeClr val="bg1"/>
                </a:solidFill>
              </a:rPr>
              <a:t>nitrogen enn </a:t>
            </a:r>
            <a:r>
              <a:rPr lang="nb-NO" dirty="0" smtClean="0">
                <a:solidFill>
                  <a:schemeClr val="bg1"/>
                </a:solidFill>
              </a:rPr>
              <a:t>husdyrgjødsel                  </a:t>
            </a:r>
            <a:endParaRPr lang="nb-NO" dirty="0" smtClean="0">
              <a:solidFill>
                <a:schemeClr val="bg1"/>
              </a:solidFill>
            </a:endParaRPr>
          </a:p>
          <a:p>
            <a:pPr lvl="1"/>
            <a:r>
              <a:rPr lang="nb-NO" dirty="0" smtClean="0">
                <a:solidFill>
                  <a:schemeClr val="bg1"/>
                </a:solidFill>
              </a:rPr>
              <a:t>Lukter vesentlig mindre</a:t>
            </a:r>
          </a:p>
          <a:p>
            <a:pPr lvl="1"/>
            <a:r>
              <a:rPr lang="nb-NO" dirty="0" smtClean="0">
                <a:solidFill>
                  <a:schemeClr val="bg1"/>
                </a:solidFill>
              </a:rPr>
              <a:t>Kan erstatte betydelige mengder mineralgjødsel</a:t>
            </a:r>
          </a:p>
          <a:p>
            <a:pPr lvl="1"/>
            <a:r>
              <a:rPr lang="nb-NO" dirty="0" smtClean="0">
                <a:solidFill>
                  <a:schemeClr val="bg1"/>
                </a:solidFill>
              </a:rPr>
              <a:t>Må lagres i tette lagertanker</a:t>
            </a:r>
          </a:p>
          <a:p>
            <a:pPr lvl="1"/>
            <a:endParaRPr lang="nb-NO" dirty="0"/>
          </a:p>
        </p:txBody>
      </p:sp>
    </p:spTree>
    <p:extLst>
      <p:ext uri="{BB962C8B-B14F-4D97-AF65-F5344CB8AC3E}">
        <p14:creationId xmlns:p14="http://schemas.microsoft.com/office/powerpoint/2010/main" val="209104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a:xfrm>
            <a:off x="457200" y="274638"/>
            <a:ext cx="8229600" cy="58737"/>
          </a:xfrm>
        </p:spPr>
        <p:txBody>
          <a:bodyPr/>
          <a:lstStyle/>
          <a:p>
            <a:endParaRPr lang="nb-NO" smtClean="0"/>
          </a:p>
        </p:txBody>
      </p:sp>
      <p:pic>
        <p:nvPicPr>
          <p:cNvPr id="3686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5863" y="1600200"/>
            <a:ext cx="677227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7999412"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TekstSylinder 4"/>
          <p:cNvSpPr txBox="1">
            <a:spLocks noChangeArrowheads="1"/>
          </p:cNvSpPr>
          <p:nvPr/>
        </p:nvSpPr>
        <p:spPr bwMode="auto">
          <a:xfrm>
            <a:off x="611188" y="6340475"/>
            <a:ext cx="2085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b-NO" sz="1400"/>
              <a:t>Kilde: Rådal et al., 2008</a:t>
            </a:r>
          </a:p>
        </p:txBody>
      </p:sp>
    </p:spTree>
    <p:extLst>
      <p:ext uri="{BB962C8B-B14F-4D97-AF65-F5344CB8AC3E}">
        <p14:creationId xmlns:p14="http://schemas.microsoft.com/office/powerpoint/2010/main" val="571296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tel 1"/>
          <p:cNvSpPr>
            <a:spLocks noGrp="1"/>
          </p:cNvSpPr>
          <p:nvPr>
            <p:ph type="title"/>
          </p:nvPr>
        </p:nvSpPr>
        <p:spPr/>
        <p:txBody>
          <a:bodyPr/>
          <a:lstStyle/>
          <a:p>
            <a:r>
              <a:rPr lang="nb-NO" smtClean="0"/>
              <a:t> </a:t>
            </a:r>
            <a:r>
              <a:rPr lang="nb-NO" smtClean="0">
                <a:solidFill>
                  <a:srgbClr val="00B050"/>
                </a:solidFill>
              </a:rPr>
              <a:t>Biogasspotensialet i Norge</a:t>
            </a:r>
          </a:p>
        </p:txBody>
      </p:sp>
      <p:pic>
        <p:nvPicPr>
          <p:cNvPr id="3584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9138" y="1668463"/>
            <a:ext cx="7705725" cy="4389437"/>
          </a:xfrm>
          <a:noFill/>
        </p:spPr>
      </p:pic>
      <p:sp>
        <p:nvSpPr>
          <p:cNvPr id="35845" name="TekstSylinder 4"/>
          <p:cNvSpPr txBox="1">
            <a:spLocks noChangeArrowheads="1"/>
          </p:cNvSpPr>
          <p:nvPr/>
        </p:nvSpPr>
        <p:spPr bwMode="auto">
          <a:xfrm>
            <a:off x="684213" y="6453188"/>
            <a:ext cx="2633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b-NO"/>
              <a:t>Kilde: Rådal et al., 2008</a:t>
            </a:r>
          </a:p>
        </p:txBody>
      </p:sp>
      <p:sp>
        <p:nvSpPr>
          <p:cNvPr id="6" name="Ellipse 5"/>
          <p:cNvSpPr/>
          <p:nvPr/>
        </p:nvSpPr>
        <p:spPr>
          <a:xfrm>
            <a:off x="1558330" y="3068960"/>
            <a:ext cx="442714" cy="194421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186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
            <a:ext cx="7560840" cy="697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623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5 spørsmål som må besvares </a:t>
            </a:r>
            <a:endParaRPr lang="nb-NO" dirty="0"/>
          </a:p>
        </p:txBody>
      </p:sp>
      <p:sp>
        <p:nvSpPr>
          <p:cNvPr id="3" name="Plassholder for innhold 2"/>
          <p:cNvSpPr>
            <a:spLocks noGrp="1"/>
          </p:cNvSpPr>
          <p:nvPr>
            <p:ph idx="1"/>
          </p:nvPr>
        </p:nvSpPr>
        <p:spPr/>
        <p:txBody>
          <a:bodyPr/>
          <a:lstStyle/>
          <a:p>
            <a:pPr marL="514350" indent="-514350">
              <a:buFont typeface="+mj-lt"/>
              <a:buAutoNum type="arabicPeriod"/>
            </a:pPr>
            <a:r>
              <a:rPr lang="nb-NO" dirty="0" smtClean="0"/>
              <a:t>Hvem skal eie biogassanlegget?</a:t>
            </a:r>
          </a:p>
          <a:p>
            <a:pPr marL="514350" indent="-514350">
              <a:buFont typeface="+mj-lt"/>
              <a:buAutoNum type="arabicPeriod"/>
            </a:pPr>
            <a:r>
              <a:rPr lang="nb-NO" dirty="0" smtClean="0"/>
              <a:t>Hva skal energien brukes til?</a:t>
            </a:r>
          </a:p>
          <a:p>
            <a:pPr marL="514350" indent="-514350">
              <a:buFont typeface="+mj-lt"/>
              <a:buAutoNum type="arabicPeriod"/>
            </a:pPr>
            <a:r>
              <a:rPr lang="nb-NO" dirty="0" smtClean="0"/>
              <a:t>Hvilken pris kan vi få for energien?</a:t>
            </a:r>
          </a:p>
          <a:p>
            <a:pPr marL="514350" indent="-514350">
              <a:buFont typeface="+mj-lt"/>
              <a:buAutoNum type="arabicPeriod"/>
            </a:pPr>
            <a:r>
              <a:rPr lang="nb-NO" dirty="0" smtClean="0"/>
              <a:t>Er det sikkerhet for nok og riktig sammensatt råstoff?</a:t>
            </a:r>
          </a:p>
          <a:p>
            <a:pPr marL="514350" indent="-514350">
              <a:buFont typeface="+mj-lt"/>
              <a:buAutoNum type="arabicPeriod"/>
            </a:pPr>
            <a:r>
              <a:rPr lang="nb-NO" dirty="0" smtClean="0"/>
              <a:t>Er det avsetning for </a:t>
            </a:r>
            <a:r>
              <a:rPr lang="nb-NO" dirty="0" err="1" smtClean="0"/>
              <a:t>bioresten</a:t>
            </a:r>
            <a:r>
              <a:rPr lang="nb-NO" dirty="0" smtClean="0"/>
              <a:t>?</a:t>
            </a:r>
          </a:p>
          <a:p>
            <a:pPr marL="514350" indent="-514350">
              <a:buFont typeface="+mj-lt"/>
              <a:buAutoNum type="arabicPeriod"/>
            </a:pPr>
            <a:endParaRPr lang="nb-NO" dirty="0" smtClean="0"/>
          </a:p>
          <a:p>
            <a:pPr marL="514350" indent="-514350">
              <a:buFont typeface="+mj-lt"/>
              <a:buAutoNum type="arabicPeriod"/>
            </a:pPr>
            <a:endParaRPr lang="nb-NO" dirty="0"/>
          </a:p>
        </p:txBody>
      </p:sp>
    </p:spTree>
    <p:extLst>
      <p:ext uri="{BB962C8B-B14F-4D97-AF65-F5344CB8AC3E}">
        <p14:creationId xmlns:p14="http://schemas.microsoft.com/office/powerpoint/2010/main" val="2114165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3.04.30. Biogassmøte i Eidsber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13.04.30. Biogassmøte i Eidsberg</Template>
  <TotalTime>539</TotalTime>
  <Words>884</Words>
  <Application>Microsoft Office PowerPoint</Application>
  <PresentationFormat>Skjermfremvisning (4:3)</PresentationFormat>
  <Paragraphs>209</Paragraphs>
  <Slides>18</Slides>
  <Notes>8</Notes>
  <HiddenSlides>0</HiddenSlides>
  <MMClips>0</MMClips>
  <ScaleCrop>false</ScaleCrop>
  <HeadingPairs>
    <vt:vector size="4" baseType="variant">
      <vt:variant>
        <vt:lpstr>Tema</vt:lpstr>
      </vt:variant>
      <vt:variant>
        <vt:i4>4</vt:i4>
      </vt:variant>
      <vt:variant>
        <vt:lpstr>Lysbildetitler</vt:lpstr>
      </vt:variant>
      <vt:variant>
        <vt:i4>18</vt:i4>
      </vt:variant>
    </vt:vector>
  </HeadingPairs>
  <TitlesOfParts>
    <vt:vector size="22" baseType="lpstr">
      <vt:lpstr>13.04.30. Biogassmøte i Eidsberg</vt:lpstr>
      <vt:lpstr>1_Office Theme</vt:lpstr>
      <vt:lpstr>2_Office Theme</vt:lpstr>
      <vt:lpstr>3_Office Theme</vt:lpstr>
      <vt:lpstr>PowerPoint-presentasjon</vt:lpstr>
      <vt:lpstr>Hvorfor mulighetsanalyse?</vt:lpstr>
      <vt:lpstr>Hvilke ressurser rår vi over?</vt:lpstr>
      <vt:lpstr>Hva bør biogassenergien brukes til? </vt:lpstr>
      <vt:lpstr>Hva med bioresten?</vt:lpstr>
      <vt:lpstr>PowerPoint-presentasjon</vt:lpstr>
      <vt:lpstr> Biogasspotensialet i Norge</vt:lpstr>
      <vt:lpstr>PowerPoint-presentasjon</vt:lpstr>
      <vt:lpstr>5 spørsmål som må besvares </vt:lpstr>
      <vt:lpstr>Barrierer</vt:lpstr>
      <vt:lpstr>5 tilfeller i rapporten</vt:lpstr>
      <vt:lpstr>Felles gårdsbiogassanlegg i Skiptvet</vt:lpstr>
      <vt:lpstr>Industriell biogassproduksjon på Brennemoen(Fossens Eftf AS)</vt:lpstr>
      <vt:lpstr>Råstoffgunnlag/behov og mulig energiproduksjon Brennemoen</vt:lpstr>
      <vt:lpstr>Felles gårdsbiogassanlegg i Berg, Halden</vt:lpstr>
      <vt:lpstr>Hva med Rakkestad og Marker?</vt:lpstr>
      <vt:lpstr>Rammevilkår</vt:lpstr>
      <vt:lpstr>Konklusjon og anbefaling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Ivar Sørby</dc:creator>
  <cp:lastModifiedBy>Ivar Sørby</cp:lastModifiedBy>
  <cp:revision>65</cp:revision>
  <dcterms:created xsi:type="dcterms:W3CDTF">2013-04-30T07:16:11Z</dcterms:created>
  <dcterms:modified xsi:type="dcterms:W3CDTF">2013-05-23T05:07:05Z</dcterms:modified>
</cp:coreProperties>
</file>