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314" r:id="rId4"/>
    <p:sldId id="351" r:id="rId5"/>
    <p:sldId id="328" r:id="rId6"/>
    <p:sldId id="357" r:id="rId7"/>
    <p:sldId id="364" r:id="rId8"/>
    <p:sldId id="365" r:id="rId9"/>
    <p:sldId id="362" r:id="rId10"/>
    <p:sldId id="355" r:id="rId11"/>
    <p:sldId id="363" r:id="rId12"/>
    <p:sldId id="347" r:id="rId13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69BE28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69BE28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69BE28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69BE28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69BE28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69BE28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69BE28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69BE28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69BE28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iddels stil 4 - aks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212716-93DD-4DCD-AA9F-452866546EF3}" type="datetimeFigureOut">
              <a:rPr lang="nb-NO"/>
              <a:pPr>
                <a:defRPr/>
              </a:pPr>
              <a:t>23.05.2013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81DE10-3E62-41E5-A446-35DF7A0D4A7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4398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16D7454-7187-4A45-89BB-087198FA7D11}" type="datetimeFigureOut">
              <a:rPr lang="nb-NO"/>
              <a:pPr>
                <a:defRPr/>
              </a:pPr>
              <a:t>23.05.2013</a:t>
            </a:fld>
            <a:endParaRPr lang="nb-NO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3974F87-0565-416D-8E80-8B6C27B64D0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6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1704" tIns="45852" rIns="91704" bIns="45852"/>
          <a:lstStyle/>
          <a:p>
            <a:pPr eaLnBrk="1" hangingPunct="1"/>
            <a:endParaRPr lang="nb-NO" smtClean="0"/>
          </a:p>
        </p:txBody>
      </p:sp>
    </p:spTree>
    <p:extLst>
      <p:ext uri="{BB962C8B-B14F-4D97-AF65-F5344CB8AC3E}">
        <p14:creationId xmlns:p14="http://schemas.microsoft.com/office/powerpoint/2010/main" val="294451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1704" tIns="45852" rIns="91704" bIns="45852"/>
          <a:lstStyle/>
          <a:p>
            <a:pPr eaLnBrk="1" hangingPunct="1"/>
            <a:endParaRPr lang="nb-NO" smtClean="0"/>
          </a:p>
        </p:txBody>
      </p:sp>
    </p:spTree>
    <p:extLst>
      <p:ext uri="{BB962C8B-B14F-4D97-AF65-F5344CB8AC3E}">
        <p14:creationId xmlns:p14="http://schemas.microsoft.com/office/powerpoint/2010/main" val="2026079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1704" tIns="45852" rIns="91704" bIns="45852"/>
          <a:lstStyle/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887357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4B5881-6037-4DFD-AD06-9293D74EE200}" type="slidenum">
              <a:rPr lang="nb-NO"/>
              <a:pPr/>
              <a:t>11</a:t>
            </a:fld>
            <a:endParaRPr lang="nb-NO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  <p:extLst>
      <p:ext uri="{BB962C8B-B14F-4D97-AF65-F5344CB8AC3E}">
        <p14:creationId xmlns:p14="http://schemas.microsoft.com/office/powerpoint/2010/main" val="2724335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  <p:extLst>
      <p:ext uri="{BB962C8B-B14F-4D97-AF65-F5344CB8AC3E}">
        <p14:creationId xmlns:p14="http://schemas.microsoft.com/office/powerpoint/2010/main" val="286778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5963" y="2211388"/>
            <a:ext cx="7758112" cy="1174750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 i malen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8425" y="3800475"/>
            <a:ext cx="6389688" cy="17970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5524F9-006A-4B4C-B78D-B65828079757}" type="slidenum">
              <a:rPr lang="en-US"/>
              <a:pPr/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00825" y="687388"/>
            <a:ext cx="2070100" cy="5408612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90525" y="687388"/>
            <a:ext cx="6057900" cy="5408612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872324-CA87-4A73-A865-401A48EFFE9D}" type="slidenum">
              <a:rPr lang="en-US"/>
              <a:pPr/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370CD-A2DA-4F4D-AA88-2929D9A3A5B7}" type="slidenum">
              <a:rPr lang="en-US"/>
              <a:pPr/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971E1-127F-4B0E-834A-483490FD88B4}" type="slidenum">
              <a:rPr lang="en-US"/>
              <a:pPr/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90525" y="1865313"/>
            <a:ext cx="4064000" cy="4230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06925" y="1865313"/>
            <a:ext cx="4064000" cy="4230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5AA3A-F5B2-4535-9046-AC6A1A1FA698}" type="slidenum">
              <a:rPr lang="en-US"/>
              <a:pPr/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F3F7D-275E-429F-9534-C9FF66251F89}" type="slidenum">
              <a:rPr lang="en-US"/>
              <a:pPr/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7EE748-016A-4B87-8735-E32099A4505C}" type="slidenum">
              <a:rPr lang="en-US"/>
              <a:pPr/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86C80-DFF9-421E-B096-FCBCE792F6FF}" type="slidenum">
              <a:rPr lang="en-US"/>
              <a:pPr/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81011-DD6F-45F5-812C-2126CEDDB2AA}" type="slidenum">
              <a:rPr lang="en-US"/>
              <a:pPr/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3D5812-B110-47FE-9EDC-E9F1CED31CDC}" type="slidenum">
              <a:rPr lang="en-US"/>
              <a:pPr/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687388"/>
            <a:ext cx="828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88" tIns="41994" rIns="83988" bIns="419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Klikk for å redigere tittelstil i malen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0525" y="1865313"/>
            <a:ext cx="8280400" cy="423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88" tIns="41994" rIns="83988" bIns="41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Klikk for å redigere tekststiler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en-US" smtClean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0525" y="62182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988" tIns="41994" rIns="83988" bIns="4199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solidFill>
                  <a:schemeClr val="tx1"/>
                </a:solidFill>
                <a:latin typeface="Arial MT" pitchFamily="1" charset="0"/>
              </a:defRPr>
            </a:lvl1pPr>
          </a:lstStyle>
          <a:p>
            <a:fld id="{F1F44BA9-E03C-41D2-9118-01F62B5ECA87}" type="slidenum">
              <a:rPr lang="en-US"/>
              <a:pPr/>
              <a:t>‹#›</a:t>
            </a:fld>
            <a:endParaRPr lang="en-US">
              <a:latin typeface="Times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9788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9BE28"/>
          </a:solidFill>
          <a:latin typeface="+mj-lt"/>
          <a:ea typeface="+mj-ea"/>
          <a:cs typeface="+mj-cs"/>
        </a:defRPr>
      </a:lvl1pPr>
      <a:lvl2pPr algn="l" defTabSz="839788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9BE28"/>
          </a:solidFill>
          <a:latin typeface="Arial" charset="0"/>
        </a:defRPr>
      </a:lvl2pPr>
      <a:lvl3pPr algn="l" defTabSz="839788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9BE28"/>
          </a:solidFill>
          <a:latin typeface="Arial" charset="0"/>
        </a:defRPr>
      </a:lvl3pPr>
      <a:lvl4pPr algn="l" defTabSz="839788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9BE28"/>
          </a:solidFill>
          <a:latin typeface="Arial" charset="0"/>
        </a:defRPr>
      </a:lvl4pPr>
      <a:lvl5pPr algn="l" defTabSz="839788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9BE28"/>
          </a:solidFill>
          <a:latin typeface="Arial" charset="0"/>
        </a:defRPr>
      </a:lvl5pPr>
      <a:lvl6pPr marL="457200" algn="l" defTabSz="839788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9BE28"/>
          </a:solidFill>
          <a:latin typeface="Arial" charset="0"/>
        </a:defRPr>
      </a:lvl6pPr>
      <a:lvl7pPr marL="914400" algn="l" defTabSz="839788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9BE28"/>
          </a:solidFill>
          <a:latin typeface="Arial" charset="0"/>
        </a:defRPr>
      </a:lvl7pPr>
      <a:lvl8pPr marL="1371600" algn="l" defTabSz="839788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9BE28"/>
          </a:solidFill>
          <a:latin typeface="Arial" charset="0"/>
        </a:defRPr>
      </a:lvl8pPr>
      <a:lvl9pPr marL="1828800" algn="l" defTabSz="839788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9BE28"/>
          </a:solidFill>
          <a:latin typeface="Arial" charset="0"/>
        </a:defRPr>
      </a:lvl9pPr>
    </p:titleStyle>
    <p:bodyStyle>
      <a:lvl1pPr marL="314325" indent="-314325" algn="l" defTabSz="839788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rgbClr val="69BE28"/>
          </a:solidFill>
          <a:latin typeface="+mn-lt"/>
          <a:ea typeface="+mn-ea"/>
          <a:cs typeface="+mn-cs"/>
        </a:defRPr>
      </a:lvl1pPr>
      <a:lvl2pPr marL="682625" indent="-261938" algn="l" defTabSz="839788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474747"/>
          </a:solidFill>
          <a:latin typeface="+mn-lt"/>
        </a:defRPr>
      </a:lvl2pPr>
      <a:lvl3pPr marL="1049338" indent="-209550" algn="l" defTabSz="83978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474747"/>
          </a:solidFill>
          <a:latin typeface="+mn-lt"/>
        </a:defRPr>
      </a:lvl3pPr>
      <a:lvl4pPr marL="1470025" indent="-209550" algn="l" defTabSz="839788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474747"/>
          </a:solidFill>
          <a:latin typeface="+mn-lt"/>
        </a:defRPr>
      </a:lvl4pPr>
      <a:lvl5pPr marL="1889125" indent="-209550" algn="l" defTabSz="83978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474747"/>
          </a:solidFill>
          <a:latin typeface="+mn-lt"/>
        </a:defRPr>
      </a:lvl5pPr>
      <a:lvl6pPr marL="2346325" indent="-209550" algn="l" defTabSz="83978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474747"/>
          </a:solidFill>
          <a:latin typeface="+mn-lt"/>
        </a:defRPr>
      </a:lvl6pPr>
      <a:lvl7pPr marL="2803525" indent="-209550" algn="l" defTabSz="83978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474747"/>
          </a:solidFill>
          <a:latin typeface="+mn-lt"/>
        </a:defRPr>
      </a:lvl7pPr>
      <a:lvl8pPr marL="3260725" indent="-209550" algn="l" defTabSz="83978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474747"/>
          </a:solidFill>
          <a:latin typeface="+mn-lt"/>
        </a:defRPr>
      </a:lvl8pPr>
      <a:lvl9pPr marL="3717925" indent="-209550" algn="l" defTabSz="83978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474747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vfallnorge.no/nyheter1.cfm?pArticleId=27976&amp;pArticleCollectionId=255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vfallnorge.no/nyheter1.cfm?pArticleId=19806&amp;pWebprofilfunkid=57032&amp;STARTROW=1&amp;pArticleCollectionId=255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1268760"/>
            <a:ext cx="8784976" cy="1470025"/>
          </a:xfrm>
        </p:spPr>
        <p:txBody>
          <a:bodyPr lIns="91440" tIns="45720" rIns="91440" bIns="45720"/>
          <a:lstStyle/>
          <a:p>
            <a:pPr algn="ctr"/>
            <a:r>
              <a:rPr lang="nb-NO" sz="4000" dirty="0" smtClean="0"/>
              <a:t>Biogass – </a:t>
            </a:r>
            <a:r>
              <a:rPr lang="nb-NO" sz="4000" dirty="0" smtClean="0"/>
              <a:t>hvordan bør biogass-satsningen i fylket styrkes?</a:t>
            </a:r>
            <a:endParaRPr lang="nb-NO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99592" y="4002088"/>
            <a:ext cx="7272808" cy="1638300"/>
          </a:xfrm>
        </p:spPr>
        <p:txBody>
          <a:bodyPr lIns="91440" tIns="45720" rIns="91440" bIns="45720"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nb-NO" sz="3200" dirty="0" smtClean="0"/>
              <a:t>Henrik Lystad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nb-NO" sz="3200" dirty="0" smtClean="0"/>
              <a:t>Biogasskonferanse for Østfold</a:t>
            </a:r>
            <a:endParaRPr lang="nb-NO" sz="3200" dirty="0" smtClean="0"/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nb-NO" sz="3200" dirty="0" smtClean="0"/>
              <a:t>Sarpsborg, </a:t>
            </a:r>
            <a:r>
              <a:rPr lang="nb-NO" sz="3200" dirty="0" smtClean="0"/>
              <a:t>23. mai 2013</a:t>
            </a:r>
            <a:endParaRPr lang="nb-NO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Status biogass i Norge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1259" y="1865314"/>
            <a:ext cx="8279423" cy="4492645"/>
          </a:xfrm>
        </p:spPr>
        <p:txBody>
          <a:bodyPr/>
          <a:lstStyle/>
          <a:p>
            <a:r>
              <a:rPr lang="nb-NO" sz="2800" dirty="0" smtClean="0">
                <a:solidFill>
                  <a:schemeClr val="tx1"/>
                </a:solidFill>
              </a:rPr>
              <a:t>Rammevilkårene mindre gunstige enn hos våre naboland (DK/S)</a:t>
            </a:r>
          </a:p>
          <a:p>
            <a:r>
              <a:rPr lang="nb-NO" sz="2800" dirty="0" smtClean="0">
                <a:solidFill>
                  <a:schemeClr val="tx1"/>
                </a:solidFill>
              </a:rPr>
              <a:t>Oppgradering til drivstoff det mest økonomisk og klimatisk gunstige</a:t>
            </a:r>
          </a:p>
          <a:p>
            <a:pPr lvl="1"/>
            <a:r>
              <a:rPr lang="nb-NO" sz="2400" dirty="0" smtClean="0">
                <a:solidFill>
                  <a:schemeClr val="tx1"/>
                </a:solidFill>
              </a:rPr>
              <a:t>Krever store anlegg</a:t>
            </a:r>
          </a:p>
          <a:p>
            <a:pPr lvl="1"/>
            <a:r>
              <a:rPr lang="nb-NO" sz="2400" dirty="0" smtClean="0">
                <a:solidFill>
                  <a:schemeClr val="tx1"/>
                </a:solidFill>
              </a:rPr>
              <a:t>Samkjøring med avløpsslam, næringsavfall og landbruk (husdyrgjødsel mm)</a:t>
            </a:r>
          </a:p>
          <a:p>
            <a:r>
              <a:rPr lang="nb-NO" sz="2900" dirty="0" smtClean="0">
                <a:solidFill>
                  <a:schemeClr val="tx1"/>
                </a:solidFill>
              </a:rPr>
              <a:t>Mange konkrete planer, særlig på Østlandet:</a:t>
            </a:r>
          </a:p>
          <a:p>
            <a:pPr lvl="1"/>
            <a:r>
              <a:rPr lang="nb-NO" sz="2400" dirty="0" smtClean="0">
                <a:solidFill>
                  <a:schemeClr val="tx1"/>
                </a:solidFill>
              </a:rPr>
              <a:t>Oslo, Drammen, Jevnaker, Tønsberg, Vestby, Rakkestad, Fredrikstad</a:t>
            </a:r>
            <a:endParaRPr lang="nb-NO" sz="2400" dirty="0">
              <a:solidFill>
                <a:schemeClr val="tx1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CFE4F-9E45-4322-A902-17057A97A7B3}" type="slidenum">
              <a:rPr lang="en-US" smtClean="0"/>
              <a:pPr/>
              <a:t>10</a:t>
            </a:fld>
            <a:endParaRPr lang="en-US">
              <a:latin typeface="Times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687388"/>
            <a:ext cx="8280400" cy="1157436"/>
          </a:xfrm>
        </p:spPr>
        <p:txBody>
          <a:bodyPr/>
          <a:lstStyle/>
          <a:p>
            <a:pPr eaLnBrk="1" hangingPunct="1"/>
            <a:r>
              <a:rPr lang="nb-NO" sz="4000" dirty="0" smtClean="0">
                <a:solidFill>
                  <a:schemeClr val="tx1"/>
                </a:solidFill>
              </a:rPr>
              <a:t>Viktige momenter for kommende </a:t>
            </a:r>
            <a:r>
              <a:rPr lang="nb-NO" sz="4000" dirty="0" err="1" smtClean="0">
                <a:solidFill>
                  <a:schemeClr val="tx1"/>
                </a:solidFill>
              </a:rPr>
              <a:t>biogasstrategi</a:t>
            </a:r>
            <a:endParaRPr lang="nb-NO" sz="4000" dirty="0" smtClean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2204864"/>
            <a:ext cx="8280400" cy="4035152"/>
          </a:xfrm>
          <a:ln w="6350"/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nb-NO" sz="2400" b="1" dirty="0">
                <a:solidFill>
                  <a:schemeClr val="tx1"/>
                </a:solidFill>
              </a:rPr>
              <a:t>Strategien </a:t>
            </a:r>
            <a:r>
              <a:rPr lang="nb-NO" sz="2400" b="1" dirty="0" smtClean="0">
                <a:solidFill>
                  <a:schemeClr val="tx1"/>
                </a:solidFill>
              </a:rPr>
              <a:t>må gi </a:t>
            </a:r>
            <a:r>
              <a:rPr lang="nb-NO" sz="2400" b="1" dirty="0">
                <a:solidFill>
                  <a:schemeClr val="tx1"/>
                </a:solidFill>
              </a:rPr>
              <a:t>styringssignal om å satse!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nb-NO" sz="2400" dirty="0" smtClean="0">
                <a:solidFill>
                  <a:schemeClr val="tx1"/>
                </a:solidFill>
              </a:rPr>
              <a:t>Erkjenne markedets dynamikk. Avfall og </a:t>
            </a:r>
            <a:r>
              <a:rPr lang="nb-NO" sz="2400" dirty="0" err="1" smtClean="0">
                <a:solidFill>
                  <a:schemeClr val="tx1"/>
                </a:solidFill>
              </a:rPr>
              <a:t>biogassubstrat</a:t>
            </a:r>
            <a:r>
              <a:rPr lang="nb-NO" sz="2400" dirty="0" smtClean="0">
                <a:solidFill>
                  <a:schemeClr val="tx1"/>
                </a:solidFill>
              </a:rPr>
              <a:t> transporteres over landegrensene</a:t>
            </a:r>
            <a:endParaRPr lang="nb-NO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nb-NO" sz="2400" dirty="0" smtClean="0">
                <a:solidFill>
                  <a:schemeClr val="tx1"/>
                </a:solidFill>
              </a:rPr>
              <a:t>Derfor viktig med virkemidler som gir mulighet for lønnsomhet i alle ledd i verdikjeden og bidrar til etterspørsel etter biogass og </a:t>
            </a:r>
            <a:r>
              <a:rPr lang="nb-NO" sz="2400" dirty="0" err="1" smtClean="0">
                <a:solidFill>
                  <a:schemeClr val="tx1"/>
                </a:solidFill>
              </a:rPr>
              <a:t>biorest</a:t>
            </a:r>
            <a:r>
              <a:rPr lang="nb-NO" sz="2400" dirty="0" smtClean="0">
                <a:solidFill>
                  <a:schemeClr val="tx1"/>
                </a:solidFill>
              </a:rPr>
              <a:t>.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nb-NO" sz="1900" dirty="0" smtClean="0">
                <a:solidFill>
                  <a:schemeClr val="tx1"/>
                </a:solidFill>
              </a:rPr>
              <a:t>Hensiktsmessige </a:t>
            </a:r>
            <a:r>
              <a:rPr lang="nb-NO" sz="1900" dirty="0" smtClean="0">
                <a:solidFill>
                  <a:schemeClr val="tx1"/>
                </a:solidFill>
              </a:rPr>
              <a:t>støtteordninger og forutsigbare </a:t>
            </a:r>
            <a:r>
              <a:rPr lang="nb-NO" sz="1900" dirty="0" smtClean="0">
                <a:solidFill>
                  <a:schemeClr val="tx1"/>
                </a:solidFill>
              </a:rPr>
              <a:t>rammebetingelser</a:t>
            </a:r>
            <a:endParaRPr lang="nb-NO" sz="19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nb-NO" sz="1900" dirty="0" smtClean="0">
                <a:solidFill>
                  <a:schemeClr val="tx1"/>
                </a:solidFill>
              </a:rPr>
              <a:t>Samordning av planer på tvers av regioner og </a:t>
            </a:r>
            <a:r>
              <a:rPr lang="nb-NO" sz="1900" dirty="0" smtClean="0">
                <a:solidFill>
                  <a:schemeClr val="tx1"/>
                </a:solidFill>
              </a:rPr>
              <a:t>sektorer. Regelverk og avgifter må tilpasses bruk av biogass og </a:t>
            </a:r>
            <a:r>
              <a:rPr lang="nb-NO" sz="1900" dirty="0" err="1" smtClean="0">
                <a:solidFill>
                  <a:schemeClr val="tx1"/>
                </a:solidFill>
              </a:rPr>
              <a:t>biorest</a:t>
            </a:r>
            <a:r>
              <a:rPr lang="nb-NO" sz="1900" dirty="0" smtClean="0">
                <a:solidFill>
                  <a:schemeClr val="tx1"/>
                </a:solidFill>
              </a:rPr>
              <a:t>.</a:t>
            </a:r>
            <a:endParaRPr lang="nb-NO" sz="19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404813"/>
            <a:ext cx="8278813" cy="2033587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nb-NO" dirty="0" smtClean="0"/>
              <a:t>Takk for oppmerksomheten!</a:t>
            </a:r>
            <a:br>
              <a:rPr lang="nb-NO" dirty="0" smtClean="0"/>
            </a:br>
            <a:endParaRPr lang="nb-NO" dirty="0" smtClean="0">
              <a:solidFill>
                <a:schemeClr val="tx1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564904"/>
            <a:ext cx="8280400" cy="1011237"/>
          </a:xfrm>
        </p:spPr>
        <p:txBody>
          <a:bodyPr/>
          <a:lstStyle/>
          <a:p>
            <a:pPr algn="ctr">
              <a:buFontTx/>
              <a:buNone/>
            </a:pPr>
            <a:r>
              <a:rPr lang="nb-NO" sz="2000" dirty="0" smtClean="0"/>
              <a:t>Henrik Lystad</a:t>
            </a:r>
          </a:p>
          <a:p>
            <a:pPr algn="ctr">
              <a:buFontTx/>
              <a:buNone/>
            </a:pPr>
            <a:r>
              <a:rPr lang="nb-NO" sz="2000" dirty="0" smtClean="0"/>
              <a:t>Tlf: 24 14 66 08 / 90 91 93 60</a:t>
            </a:r>
          </a:p>
          <a:p>
            <a:pPr algn="ctr">
              <a:buFontTx/>
              <a:buNone/>
            </a:pPr>
            <a:r>
              <a:rPr lang="nb-NO" sz="2000" dirty="0" err="1" smtClean="0"/>
              <a:t>henrik.lystad@avfallnorge.no</a:t>
            </a:r>
            <a:endParaRPr lang="nb-NO" sz="2000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372085"/>
              </p:ext>
            </p:extLst>
          </p:nvPr>
        </p:nvGraphicFramePr>
        <p:xfrm>
          <a:off x="1547664" y="4005064"/>
          <a:ext cx="6096000" cy="22961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111896"/>
                <a:gridCol w="1952104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nb-NO" b="1" dirty="0" smtClean="0"/>
                        <a:t>Noen </a:t>
                      </a:r>
                      <a:r>
                        <a:rPr lang="nb-NO" b="1" baseline="0" dirty="0" smtClean="0"/>
                        <a:t>b</a:t>
                      </a:r>
                      <a:r>
                        <a:rPr lang="nb-NO" b="1" dirty="0" smtClean="0"/>
                        <a:t>iogassarrangem</a:t>
                      </a:r>
                      <a:r>
                        <a:rPr lang="nb-NO" b="1" baseline="0" dirty="0" smtClean="0"/>
                        <a:t>e</a:t>
                      </a:r>
                      <a:r>
                        <a:rPr lang="nb-NO" b="1" dirty="0" smtClean="0"/>
                        <a:t>nter i </a:t>
                      </a:r>
                      <a:r>
                        <a:rPr lang="nb-NO" b="1" dirty="0" smtClean="0"/>
                        <a:t>2013</a:t>
                      </a:r>
                      <a:endParaRPr lang="nb-NO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Avfallskonferansen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4.</a:t>
                      </a:r>
                      <a:r>
                        <a:rPr lang="nb-NO" baseline="0" dirty="0" smtClean="0"/>
                        <a:t> – 6. juni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Ålesund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Seminar om biogass og kompostering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24. </a:t>
                      </a:r>
                      <a:r>
                        <a:rPr lang="nb-NO" dirty="0" smtClean="0"/>
                        <a:t>– </a:t>
                      </a:r>
                      <a:r>
                        <a:rPr lang="nb-NO" dirty="0" smtClean="0"/>
                        <a:t>25. </a:t>
                      </a:r>
                      <a:r>
                        <a:rPr lang="nb-NO" dirty="0" smtClean="0"/>
                        <a:t>september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Gardermoen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Driftsforum</a:t>
                      </a:r>
                      <a:r>
                        <a:rPr lang="nb-NO" dirty="0" smtClean="0"/>
                        <a:t> for biogass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26. </a:t>
                      </a:r>
                      <a:r>
                        <a:rPr lang="nb-NO" dirty="0" smtClean="0"/>
                        <a:t>– </a:t>
                      </a:r>
                      <a:r>
                        <a:rPr lang="nb-NO" dirty="0" smtClean="0"/>
                        <a:t>27</a:t>
                      </a:r>
                      <a:r>
                        <a:rPr lang="nb-NO" dirty="0" smtClean="0"/>
                        <a:t>. </a:t>
                      </a:r>
                      <a:r>
                        <a:rPr lang="nb-NO" dirty="0" smtClean="0"/>
                        <a:t>november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Fredrikstad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80400" cy="1143000"/>
          </a:xfrm>
        </p:spPr>
        <p:txBody>
          <a:bodyPr/>
          <a:lstStyle/>
          <a:p>
            <a:r>
              <a:rPr lang="nb-NO" dirty="0" smtClean="0"/>
              <a:t>Innhold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640960" cy="4230687"/>
          </a:xfrm>
        </p:spPr>
        <p:txBody>
          <a:bodyPr/>
          <a:lstStyle/>
          <a:p>
            <a:pPr marL="609600" indent="-609600"/>
            <a:r>
              <a:rPr lang="nb-NO" sz="3700" dirty="0" smtClean="0">
                <a:solidFill>
                  <a:schemeClr val="tx1"/>
                </a:solidFill>
              </a:rPr>
              <a:t>Organisk avfall</a:t>
            </a:r>
          </a:p>
          <a:p>
            <a:pPr marL="977900" lvl="1" indent="-609600"/>
            <a:r>
              <a:rPr lang="nb-NO" sz="3200" dirty="0" smtClean="0">
                <a:solidFill>
                  <a:schemeClr val="tx1"/>
                </a:solidFill>
              </a:rPr>
              <a:t>Viktig driver for utvikling av biogass</a:t>
            </a:r>
          </a:p>
          <a:p>
            <a:pPr marL="977900" lvl="1" indent="-609600"/>
            <a:r>
              <a:rPr lang="nb-NO" sz="3200" dirty="0" smtClean="0">
                <a:solidFill>
                  <a:schemeClr val="tx1"/>
                </a:solidFill>
              </a:rPr>
              <a:t>Noen premisser</a:t>
            </a:r>
            <a:endParaRPr lang="nb-NO" sz="2700" dirty="0" smtClean="0">
              <a:solidFill>
                <a:schemeClr val="tx1"/>
              </a:solidFill>
            </a:endParaRPr>
          </a:p>
          <a:p>
            <a:pPr marL="609600" indent="-609600"/>
            <a:r>
              <a:rPr lang="nb-NO" sz="3600" dirty="0" err="1" smtClean="0">
                <a:solidFill>
                  <a:schemeClr val="tx1"/>
                </a:solidFill>
              </a:rPr>
              <a:t>Sambehandling</a:t>
            </a:r>
            <a:r>
              <a:rPr lang="nb-NO" sz="3600" dirty="0" smtClean="0">
                <a:solidFill>
                  <a:schemeClr val="tx1"/>
                </a:solidFill>
              </a:rPr>
              <a:t> </a:t>
            </a:r>
            <a:r>
              <a:rPr lang="nb-NO" sz="3600" dirty="0" smtClean="0">
                <a:solidFill>
                  <a:schemeClr val="tx1"/>
                </a:solidFill>
              </a:rPr>
              <a:t>med andre substrater</a:t>
            </a:r>
          </a:p>
          <a:p>
            <a:pPr marL="609600" indent="-609600">
              <a:buFontTx/>
              <a:buNone/>
            </a:pPr>
            <a:endParaRPr lang="nb-NO" sz="3200" dirty="0" smtClean="0"/>
          </a:p>
          <a:p>
            <a:pPr marL="609600" indent="-609600"/>
            <a:endParaRPr lang="nb-NO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>
                <a:solidFill>
                  <a:schemeClr val="tx1"/>
                </a:solidFill>
              </a:rPr>
              <a:t>Avfall Norge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nb-NO" dirty="0" smtClean="0">
                <a:solidFill>
                  <a:schemeClr val="tx1"/>
                </a:solidFill>
              </a:rPr>
              <a:t>Bransje- og interesseorganisasjon for avfallsbransjen</a:t>
            </a:r>
          </a:p>
          <a:p>
            <a:pPr lvl="1">
              <a:spcAft>
                <a:spcPct val="20000"/>
              </a:spcAft>
            </a:pPr>
            <a:r>
              <a:rPr lang="nb-NO" dirty="0" smtClean="0">
                <a:solidFill>
                  <a:schemeClr val="tx1"/>
                </a:solidFill>
              </a:rPr>
              <a:t>Dekker minst 95% av Norges befolkning </a:t>
            </a:r>
            <a:r>
              <a:rPr lang="nb-NO" sz="1800" dirty="0" smtClean="0">
                <a:solidFill>
                  <a:schemeClr val="tx1"/>
                </a:solidFill>
              </a:rPr>
              <a:t>(</a:t>
            </a:r>
            <a:r>
              <a:rPr lang="nb-NO" sz="1900" dirty="0" smtClean="0">
                <a:solidFill>
                  <a:schemeClr val="tx1"/>
                </a:solidFill>
              </a:rPr>
              <a:t>gjennom </a:t>
            </a:r>
            <a:r>
              <a:rPr lang="nb-NO" sz="1800" dirty="0" smtClean="0">
                <a:solidFill>
                  <a:schemeClr val="tx1"/>
                </a:solidFill>
              </a:rPr>
              <a:t>kommuner og interkommunale selskaper)</a:t>
            </a:r>
          </a:p>
          <a:p>
            <a:pPr lvl="1">
              <a:spcAft>
                <a:spcPct val="20000"/>
              </a:spcAft>
            </a:pPr>
            <a:r>
              <a:rPr lang="nb-NO" dirty="0" smtClean="0">
                <a:solidFill>
                  <a:schemeClr val="tx1"/>
                </a:solidFill>
              </a:rPr>
              <a:t>10 ansatte i sekretariatet, flere på prosjekter</a:t>
            </a:r>
          </a:p>
          <a:p>
            <a:pPr>
              <a:spcAft>
                <a:spcPct val="20000"/>
              </a:spcAft>
            </a:pPr>
            <a:r>
              <a:rPr lang="nb-NO" dirty="0" smtClean="0">
                <a:solidFill>
                  <a:schemeClr val="tx1"/>
                </a:solidFill>
              </a:rPr>
              <a:t>Bransjens talerør</a:t>
            </a:r>
          </a:p>
          <a:p>
            <a:pPr>
              <a:spcAft>
                <a:spcPct val="20000"/>
              </a:spcAft>
            </a:pPr>
            <a:r>
              <a:rPr lang="nb-NO" dirty="0" smtClean="0">
                <a:solidFill>
                  <a:schemeClr val="tx1"/>
                </a:solidFill>
              </a:rPr>
              <a:t>Igangsetter fellesprosjekter for 5-10 </a:t>
            </a:r>
            <a:r>
              <a:rPr lang="nb-NO" dirty="0" err="1" smtClean="0">
                <a:solidFill>
                  <a:schemeClr val="tx1"/>
                </a:solidFill>
              </a:rPr>
              <a:t>mio</a:t>
            </a:r>
            <a:r>
              <a:rPr lang="nb-NO" dirty="0" smtClean="0">
                <a:solidFill>
                  <a:schemeClr val="tx1"/>
                </a:solidFill>
              </a:rPr>
              <a:t> årlig</a:t>
            </a:r>
          </a:p>
          <a:p>
            <a:pPr>
              <a:spcAft>
                <a:spcPct val="20000"/>
              </a:spcAft>
            </a:pPr>
            <a:r>
              <a:rPr lang="nb-NO" dirty="0" smtClean="0">
                <a:solidFill>
                  <a:schemeClr val="tx1"/>
                </a:solidFill>
              </a:rPr>
              <a:t>Kurs, seminarer og </a:t>
            </a:r>
            <a:r>
              <a:rPr lang="nb-NO" sz="2800" dirty="0" err="1" smtClean="0">
                <a:solidFill>
                  <a:schemeClr val="tx1"/>
                </a:solidFill>
              </a:rPr>
              <a:t>www.avfallskonferansen.no</a:t>
            </a:r>
            <a:endParaRPr lang="nb-NO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tel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79423" cy="936104"/>
          </a:xfrm>
        </p:spPr>
        <p:txBody>
          <a:bodyPr/>
          <a:lstStyle/>
          <a:p>
            <a:r>
              <a:rPr lang="nb-NO" sz="4000" dirty="0" err="1" smtClean="0">
                <a:solidFill>
                  <a:schemeClr val="tx1"/>
                </a:solidFill>
              </a:rPr>
              <a:t>Klif</a:t>
            </a:r>
            <a:r>
              <a:rPr lang="nb-NO" sz="4000" dirty="0" smtClean="0">
                <a:solidFill>
                  <a:schemeClr val="tx1"/>
                </a:solidFill>
              </a:rPr>
              <a:t> sitt grunnlagsdokument til </a:t>
            </a:r>
            <a:r>
              <a:rPr lang="nb-NO" sz="4000" dirty="0" err="1" smtClean="0">
                <a:solidFill>
                  <a:schemeClr val="tx1"/>
                </a:solidFill>
              </a:rPr>
              <a:t>biogasstrategi</a:t>
            </a:r>
            <a:r>
              <a:rPr lang="nb-NO" sz="4000" dirty="0" smtClean="0">
                <a:solidFill>
                  <a:schemeClr val="tx1"/>
                </a:solidFill>
              </a:rPr>
              <a:t> i </a:t>
            </a:r>
            <a:r>
              <a:rPr lang="nb-NO" sz="4000" dirty="0" smtClean="0">
                <a:solidFill>
                  <a:schemeClr val="tx1"/>
                </a:solidFill>
              </a:rPr>
              <a:t>Norge</a:t>
            </a:r>
          </a:p>
        </p:txBody>
      </p:sp>
      <p:sp>
        <p:nvSpPr>
          <p:cNvPr id="34820" name="Plassholder for lysbilde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F7BA55-9E01-40A0-80E7-012264F1DF66}" type="slidenum">
              <a:rPr lang="en-US" smtClean="0"/>
              <a:pPr/>
              <a:t>4</a:t>
            </a:fld>
            <a:endParaRPr lang="en-US" smtClean="0">
              <a:latin typeface="Times" pitchFamily="18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390525" y="1916832"/>
            <a:ext cx="4253483" cy="4621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tx1"/>
                </a:solidFill>
              </a:rPr>
              <a:t>Avfall identifisert som den viktigste faktoren for utvikling av biogass</a:t>
            </a:r>
          </a:p>
          <a:p>
            <a:pPr marL="914400" lvl="1" indent="-4572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chemeClr val="tx1"/>
                </a:solidFill>
              </a:rPr>
              <a:t>Mest samfunns- og bedriftsøkonomisk. Synergier med husdyrgjødsel</a:t>
            </a:r>
          </a:p>
          <a:p>
            <a:pPr marL="342900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tx1"/>
                </a:solidFill>
              </a:rPr>
              <a:t>Biogass til drivstoff mest økonomisk og klimaeffektivt</a:t>
            </a:r>
          </a:p>
          <a:p>
            <a:pPr marL="342900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N</a:t>
            </a:r>
            <a:r>
              <a:rPr lang="nb-NO" dirty="0" smtClean="0">
                <a:solidFill>
                  <a:schemeClr val="tx1"/>
                </a:solidFill>
              </a:rPr>
              <a:t>ødvendigheten av god avsetning av </a:t>
            </a:r>
            <a:r>
              <a:rPr lang="nb-NO" dirty="0" err="1" smtClean="0">
                <a:solidFill>
                  <a:schemeClr val="tx1"/>
                </a:solidFill>
              </a:rPr>
              <a:t>biorest</a:t>
            </a:r>
            <a:endParaRPr lang="nb-NO" dirty="0" smtClean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nb-NO" dirty="0" smtClean="0">
              <a:solidFill>
                <a:schemeClr val="tx1"/>
              </a:solidFill>
            </a:endParaRPr>
          </a:p>
          <a:p>
            <a:pPr>
              <a:spcBef>
                <a:spcPts val="500"/>
              </a:spcBef>
            </a:pPr>
            <a:endParaRPr lang="nb-NO" sz="1800" dirty="0" smtClean="0">
              <a:solidFill>
                <a:schemeClr val="tx1"/>
              </a:solidFill>
            </a:endParaRPr>
          </a:p>
          <a:p>
            <a:pPr>
              <a:spcBef>
                <a:spcPts val="500"/>
              </a:spcBef>
            </a:pPr>
            <a:r>
              <a:rPr lang="nb-NO" sz="1800" dirty="0" smtClean="0">
                <a:solidFill>
                  <a:schemeClr val="tx1"/>
                </a:solidFill>
              </a:rPr>
              <a:t>Produksjon i dag : </a:t>
            </a:r>
            <a:r>
              <a:rPr lang="nb-NO" sz="1800" dirty="0" err="1" smtClean="0">
                <a:solidFill>
                  <a:schemeClr val="tx1"/>
                </a:solidFill>
              </a:rPr>
              <a:t>ca</a:t>
            </a:r>
            <a:r>
              <a:rPr lang="nb-NO" sz="1800" dirty="0" smtClean="0">
                <a:solidFill>
                  <a:schemeClr val="tx1"/>
                </a:solidFill>
              </a:rPr>
              <a:t> </a:t>
            </a:r>
            <a:r>
              <a:rPr lang="nb-NO" sz="1800" dirty="0" smtClean="0">
                <a:solidFill>
                  <a:schemeClr val="tx1"/>
                </a:solidFill>
              </a:rPr>
              <a:t>0,6 </a:t>
            </a:r>
            <a:r>
              <a:rPr lang="nb-NO" sz="1800" dirty="0" err="1">
                <a:solidFill>
                  <a:schemeClr val="tx1"/>
                </a:solidFill>
              </a:rPr>
              <a:t>T</a:t>
            </a:r>
            <a:r>
              <a:rPr lang="nb-NO" sz="1800" dirty="0" err="1" smtClean="0">
                <a:solidFill>
                  <a:schemeClr val="tx1"/>
                </a:solidFill>
              </a:rPr>
              <a:t>Wh</a:t>
            </a:r>
            <a:endParaRPr lang="nb-NO" sz="1800" dirty="0" smtClean="0">
              <a:solidFill>
                <a:schemeClr val="tx1"/>
              </a:solidFill>
            </a:endParaRPr>
          </a:p>
          <a:p>
            <a:pPr>
              <a:spcBef>
                <a:spcPts val="500"/>
              </a:spcBef>
            </a:pPr>
            <a:r>
              <a:rPr lang="nb-NO" sz="1800" dirty="0" smtClean="0">
                <a:solidFill>
                  <a:schemeClr val="tx1"/>
                </a:solidFill>
              </a:rPr>
              <a:t>Realistisk potensial</a:t>
            </a:r>
            <a:r>
              <a:rPr lang="nb-NO" sz="1800" dirty="0" smtClean="0">
                <a:solidFill>
                  <a:schemeClr val="tx1"/>
                </a:solidFill>
              </a:rPr>
              <a:t>: </a:t>
            </a:r>
            <a:r>
              <a:rPr lang="nb-NO" sz="1800" dirty="0" err="1" smtClean="0">
                <a:solidFill>
                  <a:schemeClr val="tx1"/>
                </a:solidFill>
              </a:rPr>
              <a:t>ca</a:t>
            </a:r>
            <a:r>
              <a:rPr lang="nb-NO" sz="1800" dirty="0" smtClean="0">
                <a:solidFill>
                  <a:schemeClr val="tx1"/>
                </a:solidFill>
              </a:rPr>
              <a:t> </a:t>
            </a:r>
            <a:r>
              <a:rPr lang="nb-NO" sz="1800" dirty="0" smtClean="0">
                <a:solidFill>
                  <a:schemeClr val="tx1"/>
                </a:solidFill>
              </a:rPr>
              <a:t>2,3 </a:t>
            </a:r>
            <a:r>
              <a:rPr lang="nb-NO" sz="1800" dirty="0" err="1" smtClean="0">
                <a:solidFill>
                  <a:schemeClr val="tx1"/>
                </a:solidFill>
              </a:rPr>
              <a:t>TWh</a:t>
            </a:r>
            <a:endParaRPr lang="nb-NO" sz="1800" dirty="0" smtClean="0">
              <a:solidFill>
                <a:schemeClr val="tx1"/>
              </a:solidFill>
            </a:endParaRPr>
          </a:p>
          <a:p>
            <a:pPr lvl="1">
              <a:spcBef>
                <a:spcPts val="500"/>
              </a:spcBef>
            </a:pPr>
            <a:endParaRPr lang="nb-NO" sz="1900" dirty="0" smtClean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017" y="1950396"/>
            <a:ext cx="4383203" cy="3062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/>
            <a:r>
              <a:rPr lang="nb-NO" sz="3600" dirty="0" smtClean="0">
                <a:solidFill>
                  <a:schemeClr val="tx1"/>
                </a:solidFill>
              </a:rPr>
              <a:t>Husholdningsavfallet – kommunens lovpålagte ansvar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958167"/>
              </p:ext>
            </p:extLst>
          </p:nvPr>
        </p:nvGraphicFramePr>
        <p:xfrm>
          <a:off x="467544" y="1916832"/>
          <a:ext cx="8208912" cy="438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505935"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Norge</a:t>
                      </a:r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Merknad</a:t>
                      </a:r>
                      <a:endParaRPr lang="nb-NO" sz="2000" dirty="0"/>
                    </a:p>
                  </a:txBody>
                  <a:tcPr/>
                </a:tc>
              </a:tr>
              <a:tr h="1621766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Totalt husholdningsavfall</a:t>
                      </a:r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2,1</a:t>
                      </a:r>
                      <a:r>
                        <a:rPr lang="nb-NO" sz="2000" baseline="0" dirty="0" smtClean="0"/>
                        <a:t> </a:t>
                      </a:r>
                      <a:r>
                        <a:rPr lang="nb-NO" sz="2000" baseline="0" dirty="0" err="1" smtClean="0"/>
                        <a:t>mio</a:t>
                      </a:r>
                      <a:r>
                        <a:rPr lang="nb-NO" sz="2000" baseline="0" dirty="0" smtClean="0"/>
                        <a:t> </a:t>
                      </a:r>
                      <a:r>
                        <a:rPr lang="nb-NO" sz="2000" baseline="0" dirty="0" smtClean="0"/>
                        <a:t>tonn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433</a:t>
                      </a:r>
                      <a:r>
                        <a:rPr lang="nb-NO" sz="2000" baseline="0" dirty="0" smtClean="0"/>
                        <a:t> </a:t>
                      </a:r>
                      <a:r>
                        <a:rPr lang="nb-NO" sz="2000" baseline="0" dirty="0" smtClean="0"/>
                        <a:t>kg/innbygger</a:t>
                      </a:r>
                    </a:p>
                    <a:p>
                      <a:r>
                        <a:rPr lang="nb-NO" sz="2000" baseline="0" dirty="0" smtClean="0"/>
                        <a:t>Østfold: </a:t>
                      </a:r>
                      <a:r>
                        <a:rPr lang="nb-NO" sz="2000" baseline="0" dirty="0" smtClean="0"/>
                        <a:t>499 kg</a:t>
                      </a:r>
                      <a:endParaRPr lang="nb-NO" sz="2000" baseline="0" dirty="0" smtClean="0"/>
                    </a:p>
                    <a:p>
                      <a:r>
                        <a:rPr lang="nb-NO" sz="2000" baseline="0" dirty="0" smtClean="0"/>
                        <a:t>Det antas 31 % matavfall</a:t>
                      </a:r>
                      <a:endParaRPr lang="nb-NO" sz="2000" dirty="0"/>
                    </a:p>
                  </a:txBody>
                  <a:tcPr/>
                </a:tc>
              </a:tr>
              <a:tr h="1247512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Andel</a:t>
                      </a:r>
                      <a:r>
                        <a:rPr lang="nb-NO" sz="2000" baseline="0" dirty="0" smtClean="0"/>
                        <a:t> befolkning som har tilbud om </a:t>
                      </a:r>
                      <a:r>
                        <a:rPr lang="nb-NO" sz="2000" baseline="0" dirty="0" smtClean="0"/>
                        <a:t>kildesortering (2011)</a:t>
                      </a:r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56 %</a:t>
                      </a:r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smtClean="0"/>
                        <a:t>Oslo </a:t>
                      </a:r>
                      <a:r>
                        <a:rPr lang="nb-NO" sz="2000" dirty="0" smtClean="0"/>
                        <a:t>ikke med</a:t>
                      </a:r>
                      <a:endParaRPr lang="nb-NO" sz="2000" dirty="0"/>
                    </a:p>
                  </a:txBody>
                  <a:tcPr/>
                </a:tc>
              </a:tr>
              <a:tr h="873259">
                <a:tc>
                  <a:txBody>
                    <a:bodyPr/>
                    <a:lstStyle/>
                    <a:p>
                      <a:r>
                        <a:rPr lang="nb-NO" sz="2000" dirty="0" smtClean="0">
                          <a:solidFill>
                            <a:schemeClr val="tx1"/>
                          </a:solidFill>
                        </a:rPr>
                        <a:t>Utsortert til biologisk </a:t>
                      </a:r>
                      <a:r>
                        <a:rPr lang="nb-NO" sz="2000" dirty="0" smtClean="0">
                          <a:solidFill>
                            <a:schemeClr val="tx1"/>
                          </a:solidFill>
                        </a:rPr>
                        <a:t>behandling (2011)</a:t>
                      </a:r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172 000 t / </a:t>
                      </a:r>
                      <a:br>
                        <a:rPr lang="nb-NO" sz="2000" dirty="0" smtClean="0"/>
                      </a:br>
                      <a:r>
                        <a:rPr lang="nb-NO" sz="2000" dirty="0" smtClean="0"/>
                        <a:t>62,5 kg per innbygger som har tilbudet</a:t>
                      </a:r>
                      <a:endParaRPr lang="nb-N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Innsamlete mengder avhengig av hva som </a:t>
            </a:r>
            <a:r>
              <a:rPr lang="nb-NO" smtClean="0">
                <a:solidFill>
                  <a:schemeClr val="tx1"/>
                </a:solidFill>
              </a:rPr>
              <a:t>tillates inn</a:t>
            </a:r>
            <a:endParaRPr lang="nb-NO" dirty="0" smtClean="0">
              <a:solidFill>
                <a:schemeClr val="tx1"/>
              </a:solidFill>
            </a:endParaRP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9074444"/>
              </p:ext>
            </p:extLst>
          </p:nvPr>
        </p:nvGraphicFramePr>
        <p:xfrm>
          <a:off x="4067944" y="2420888"/>
          <a:ext cx="4862344" cy="292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1172"/>
                <a:gridCol w="2431172"/>
              </a:tblGrid>
              <a:tr h="936104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System</a:t>
                      </a:r>
                      <a:endParaRPr lang="nb-NO" sz="18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/>
                        <a:t>Average</a:t>
                      </a:r>
                      <a:r>
                        <a:rPr lang="nb-NO" sz="1800" baseline="0" dirty="0" smtClean="0"/>
                        <a:t>  </a:t>
                      </a:r>
                      <a:r>
                        <a:rPr lang="nb-NO" sz="1800" baseline="0" dirty="0" err="1" smtClean="0"/>
                        <a:t>collected</a:t>
                      </a:r>
                      <a:r>
                        <a:rPr lang="nb-NO" sz="1800" baseline="0" dirty="0" smtClean="0"/>
                        <a:t> </a:t>
                      </a:r>
                      <a:r>
                        <a:rPr lang="nb-NO" sz="1800" baseline="0" dirty="0" err="1" smtClean="0"/>
                        <a:t>biowaste</a:t>
                      </a:r>
                      <a:r>
                        <a:rPr lang="nb-NO" sz="1800" baseline="0" dirty="0" smtClean="0"/>
                        <a:t> </a:t>
                      </a:r>
                      <a:r>
                        <a:rPr lang="nb-NO" sz="1800" baseline="0" dirty="0" err="1" smtClean="0"/>
                        <a:t>kg/inhab*y</a:t>
                      </a:r>
                      <a:endParaRPr lang="nb-NO" sz="1800" dirty="0"/>
                    </a:p>
                  </a:txBody>
                  <a:tcPr marL="84406" marR="84406"/>
                </a:tc>
              </a:tr>
              <a:tr h="497190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All</a:t>
                      </a:r>
                      <a:endParaRPr lang="nb-NO" sz="20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67</a:t>
                      </a:r>
                      <a:endParaRPr lang="nb-NO" sz="2000" dirty="0"/>
                    </a:p>
                  </a:txBody>
                  <a:tcPr marL="84406" marR="84406"/>
                </a:tc>
              </a:tr>
              <a:tr h="497190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With </a:t>
                      </a:r>
                      <a:r>
                        <a:rPr lang="nb-NO" sz="2000" dirty="0" err="1" smtClean="0"/>
                        <a:t>dipers</a:t>
                      </a:r>
                      <a:endParaRPr lang="nb-NO" sz="20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96</a:t>
                      </a:r>
                      <a:endParaRPr lang="nb-NO" sz="2000" dirty="0"/>
                    </a:p>
                  </a:txBody>
                  <a:tcPr marL="84406" marR="84406"/>
                </a:tc>
              </a:tr>
              <a:tr h="497190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With garden </a:t>
                      </a:r>
                      <a:r>
                        <a:rPr lang="nb-NO" sz="2000" dirty="0" err="1" smtClean="0"/>
                        <a:t>waste</a:t>
                      </a:r>
                      <a:endParaRPr lang="nb-NO" sz="20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85</a:t>
                      </a:r>
                      <a:endParaRPr lang="nb-NO" sz="2000" dirty="0"/>
                    </a:p>
                  </a:txBody>
                  <a:tcPr marL="84406" marR="84406"/>
                </a:tc>
              </a:tr>
              <a:tr h="497190">
                <a:tc>
                  <a:txBody>
                    <a:bodyPr/>
                    <a:lstStyle/>
                    <a:p>
                      <a:r>
                        <a:rPr lang="nb-NO" sz="2000" dirty="0" err="1" smtClean="0"/>
                        <a:t>Only</a:t>
                      </a:r>
                      <a:r>
                        <a:rPr lang="nb-NO" sz="2000" dirty="0" smtClean="0"/>
                        <a:t> </a:t>
                      </a:r>
                      <a:r>
                        <a:rPr lang="nb-NO" sz="2000" dirty="0" err="1" smtClean="0"/>
                        <a:t>kitchen</a:t>
                      </a:r>
                      <a:r>
                        <a:rPr lang="nb-NO" sz="2000" baseline="0" dirty="0" smtClean="0"/>
                        <a:t> </a:t>
                      </a:r>
                      <a:r>
                        <a:rPr lang="nb-NO" sz="2000" baseline="0" dirty="0" err="1" smtClean="0"/>
                        <a:t>waste</a:t>
                      </a:r>
                      <a:endParaRPr lang="nb-NO" sz="200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50</a:t>
                      </a:r>
                      <a:endParaRPr lang="nb-NO" sz="2000" dirty="0"/>
                    </a:p>
                  </a:txBody>
                  <a:tcPr marL="84406" marR="84406"/>
                </a:tc>
              </a:tr>
            </a:tbl>
          </a:graphicData>
        </a:graphic>
      </p:graphicFrame>
      <p:sp>
        <p:nvSpPr>
          <p:cNvPr id="19480" name="Plassholder for lysbildenumm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8AF3EE3-3247-4F7B-AE7E-E5CBEC0E5791}" type="slidenum">
              <a:rPr lang="en-US" smtClean="0"/>
              <a:pPr/>
              <a:t>6</a:t>
            </a:fld>
            <a:endParaRPr lang="en-US" smtClean="0">
              <a:latin typeface="Times" pitchFamily="18" charset="0"/>
            </a:endParaRPr>
          </a:p>
        </p:txBody>
      </p:sp>
      <p:sp>
        <p:nvSpPr>
          <p:cNvPr id="7" name="Plassholder for innhold 6"/>
          <p:cNvSpPr>
            <a:spLocks noGrp="1"/>
          </p:cNvSpPr>
          <p:nvPr>
            <p:ph sz="half" idx="1"/>
          </p:nvPr>
        </p:nvSpPr>
        <p:spPr>
          <a:xfrm>
            <a:off x="390525" y="2348880"/>
            <a:ext cx="3533403" cy="3747120"/>
          </a:xfrm>
        </p:spPr>
        <p:txBody>
          <a:bodyPr/>
          <a:lstStyle/>
          <a:p>
            <a:r>
              <a:rPr lang="nb-NO" sz="2400" dirty="0" smtClean="0">
                <a:solidFill>
                  <a:schemeClr val="tx1"/>
                </a:solidFill>
              </a:rPr>
              <a:t>Bleier og hageavfall gir høyere mengder</a:t>
            </a:r>
            <a:endParaRPr lang="nb-NO" sz="2400" dirty="0">
              <a:solidFill>
                <a:schemeClr val="tx1"/>
              </a:solidFill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" y="3698255"/>
            <a:ext cx="3317379" cy="232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>
                <a:solidFill>
                  <a:schemeClr val="tx1"/>
                </a:solidFill>
              </a:rPr>
              <a:t>Kommunens valg av løsning for husholdningsavfallet</a:t>
            </a:r>
            <a:endParaRPr lang="nb-NO" sz="2800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2132856"/>
            <a:ext cx="8280400" cy="4230687"/>
          </a:xfrm>
        </p:spPr>
        <p:txBody>
          <a:bodyPr/>
          <a:lstStyle/>
          <a:p>
            <a:pPr lvl="1">
              <a:buNone/>
            </a:pPr>
            <a:r>
              <a:rPr lang="nb-NO" sz="2800" u="sng" dirty="0" smtClean="0">
                <a:solidFill>
                  <a:schemeClr val="tx1"/>
                </a:solidFill>
              </a:rPr>
              <a:t>Frihet til å velge organisasjonsform</a:t>
            </a:r>
            <a:endParaRPr lang="nb-NO" sz="2800" u="sng" dirty="0" smtClean="0"/>
          </a:p>
          <a:p>
            <a:pPr lvl="1"/>
            <a:r>
              <a:rPr lang="nb-NO" sz="2800" dirty="0" smtClean="0"/>
              <a:t>I egen regi (etat, kommunalt selskap)</a:t>
            </a:r>
          </a:p>
          <a:p>
            <a:pPr lvl="1"/>
            <a:r>
              <a:rPr lang="nb-NO" sz="2800" dirty="0" smtClean="0"/>
              <a:t>Gjennom interkommunalt samarbeid</a:t>
            </a:r>
          </a:p>
          <a:p>
            <a:pPr lvl="2"/>
            <a:r>
              <a:rPr lang="nb-NO" sz="2400" dirty="0" smtClean="0"/>
              <a:t>Tildeling av enerett </a:t>
            </a:r>
          </a:p>
          <a:p>
            <a:pPr lvl="1"/>
            <a:r>
              <a:rPr lang="nb-NO" sz="2800" dirty="0" smtClean="0"/>
              <a:t>Ved bruk av OPS (anbud)</a:t>
            </a:r>
          </a:p>
          <a:p>
            <a:pPr lvl="1"/>
            <a:r>
              <a:rPr lang="nb-NO" sz="2800" dirty="0" smtClean="0"/>
              <a:t>Ved bruk av marked (anbud)</a:t>
            </a:r>
            <a:endParaRPr lang="nb-NO" sz="2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97013-509C-45BE-94DF-0024F7F9FDDF}" type="slidenum">
              <a:rPr lang="en-US" smtClean="0"/>
              <a:pPr/>
              <a:t>7</a:t>
            </a:fld>
            <a:endParaRPr lang="en-US" dirty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9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>
                <a:solidFill>
                  <a:schemeClr val="tx1"/>
                </a:solidFill>
              </a:rPr>
              <a:t>Avfallet er på veien!</a:t>
            </a:r>
            <a:endParaRPr lang="nb-NO" sz="2800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-7932" y="1700808"/>
            <a:ext cx="8280400" cy="4230687"/>
          </a:xfrm>
        </p:spPr>
        <p:txBody>
          <a:bodyPr/>
          <a:lstStyle/>
          <a:p>
            <a:pPr lvl="1">
              <a:spcAft>
                <a:spcPts val="400"/>
              </a:spcAft>
            </a:pPr>
            <a:r>
              <a:rPr lang="nb-NO" sz="2800" dirty="0" smtClean="0">
                <a:solidFill>
                  <a:schemeClr val="tx1"/>
                </a:solidFill>
              </a:rPr>
              <a:t>Ved andre løsninger enn egenregi: markedet avgjør hvor behandling finner sted</a:t>
            </a:r>
          </a:p>
          <a:p>
            <a:pPr lvl="1">
              <a:spcAft>
                <a:spcPts val="400"/>
              </a:spcAft>
            </a:pPr>
            <a:r>
              <a:rPr lang="nb-NO" sz="2800" dirty="0" smtClean="0">
                <a:solidFill>
                  <a:schemeClr val="tx1"/>
                </a:solidFill>
              </a:rPr>
              <a:t>Eks: Restavfall til Sverige</a:t>
            </a:r>
            <a:endParaRPr lang="nb-NO" sz="2800" dirty="0" smtClean="0"/>
          </a:p>
          <a:p>
            <a:pPr lvl="2">
              <a:spcAft>
                <a:spcPts val="400"/>
              </a:spcAft>
            </a:pPr>
            <a:r>
              <a:rPr lang="nb-NO" sz="2400" dirty="0" smtClean="0"/>
              <a:t>Miljøstudier viser at bruk av energi/sluttprodukter er viktigere enn transport</a:t>
            </a:r>
            <a:endParaRPr lang="nb-NO" sz="2400" dirty="0" smtClean="0"/>
          </a:p>
          <a:p>
            <a:pPr lvl="1">
              <a:spcAft>
                <a:spcPts val="400"/>
              </a:spcAft>
            </a:pPr>
            <a:r>
              <a:rPr lang="nb-NO" sz="2800" dirty="0" smtClean="0"/>
              <a:t>2010: 70 000 t </a:t>
            </a:r>
            <a:r>
              <a:rPr lang="nb-NO" sz="2800" dirty="0" err="1" smtClean="0"/>
              <a:t>biogassubstrat</a:t>
            </a:r>
            <a:r>
              <a:rPr lang="nb-NO" sz="2800" dirty="0" smtClean="0"/>
              <a:t> til S/DK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nb-NO" sz="2800" dirty="0" smtClean="0"/>
              <a:t>Skal Østfold bygge videre på sin posisjon som biogassfylke må det være konkurransedyktig.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97013-509C-45BE-94DF-0024F7F9FDDF}" type="slidenum">
              <a:rPr lang="en-US" smtClean="0"/>
              <a:pPr/>
              <a:t>8</a:t>
            </a:fld>
            <a:endParaRPr lang="en-US" dirty="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6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solidFill>
                  <a:schemeClr val="tx1"/>
                </a:solidFill>
              </a:rPr>
              <a:t>Sambehandling</a:t>
            </a:r>
            <a:r>
              <a:rPr lang="nb-NO" dirty="0" smtClean="0">
                <a:solidFill>
                  <a:schemeClr val="tx1"/>
                </a:solidFill>
              </a:rPr>
              <a:t> med annet avfall og husdyrgjødsel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848"/>
            <a:ext cx="8280400" cy="3870052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nb-NO" sz="2800" dirty="0" smtClean="0">
                <a:solidFill>
                  <a:schemeClr val="tx1"/>
                </a:solidFill>
              </a:rPr>
              <a:t>Teknisk, økonomisk og markedsmessig svært fornuftig.</a:t>
            </a:r>
          </a:p>
          <a:p>
            <a:pPr>
              <a:spcAft>
                <a:spcPct val="20000"/>
              </a:spcAft>
            </a:pPr>
            <a:r>
              <a:rPr lang="nb-NO" sz="2800" dirty="0" smtClean="0">
                <a:solidFill>
                  <a:schemeClr val="tx1"/>
                </a:solidFill>
              </a:rPr>
              <a:t>Utfordringer med organisering</a:t>
            </a:r>
          </a:p>
          <a:p>
            <a:pPr>
              <a:spcAft>
                <a:spcPct val="20000"/>
              </a:spcAft>
            </a:pPr>
            <a:r>
              <a:rPr lang="nb-NO" sz="2800" dirty="0" smtClean="0">
                <a:solidFill>
                  <a:schemeClr val="tx1"/>
                </a:solidFill>
              </a:rPr>
              <a:t>Selvkost </a:t>
            </a:r>
            <a:r>
              <a:rPr lang="nb-NO" sz="2800" dirty="0" err="1" smtClean="0">
                <a:solidFill>
                  <a:schemeClr val="tx1"/>
                </a:solidFill>
              </a:rPr>
              <a:t>vs</a:t>
            </a:r>
            <a:r>
              <a:rPr lang="nb-NO" sz="2800" dirty="0" smtClean="0">
                <a:solidFill>
                  <a:schemeClr val="tx1"/>
                </a:solidFill>
              </a:rPr>
              <a:t> fri konkurranse og kryssubsidiering</a:t>
            </a:r>
          </a:p>
          <a:p>
            <a:pPr lvl="1">
              <a:spcAft>
                <a:spcPct val="20000"/>
              </a:spcAft>
            </a:pPr>
            <a:r>
              <a:rPr lang="nb-NO" sz="2400" dirty="0" smtClean="0">
                <a:solidFill>
                  <a:schemeClr val="tx1"/>
                </a:solidFill>
              </a:rPr>
              <a:t>Strenge krav til å drifte under egenregi og behandle </a:t>
            </a:r>
            <a:r>
              <a:rPr lang="nb-NO" sz="2400" dirty="0">
                <a:solidFill>
                  <a:schemeClr val="tx1"/>
                </a:solidFill>
              </a:rPr>
              <a:t>næringsavfall, se også </a:t>
            </a:r>
            <a:r>
              <a:rPr lang="nb-NO" sz="2400" dirty="0" smtClean="0">
                <a:solidFill>
                  <a:schemeClr val="bg2"/>
                </a:solidFill>
                <a:hlinkClick r:id="rId3"/>
              </a:rPr>
              <a:t>ESA-sak</a:t>
            </a:r>
            <a:endParaRPr lang="nb-NO" sz="2400" dirty="0" smtClean="0">
              <a:solidFill>
                <a:schemeClr val="tx1"/>
              </a:solidFill>
            </a:endParaRPr>
          </a:p>
          <a:p>
            <a:pPr lvl="1">
              <a:spcAft>
                <a:spcPct val="20000"/>
              </a:spcAft>
            </a:pPr>
            <a:r>
              <a:rPr lang="nb-NO" sz="2400" dirty="0" smtClean="0">
                <a:solidFill>
                  <a:schemeClr val="tx1"/>
                </a:solidFill>
              </a:rPr>
              <a:t>Ved tildeling av enerett stilles krav til kontroll over selskapet, dets formål og utbetaling av utbytte. </a:t>
            </a:r>
            <a:r>
              <a:rPr lang="nb-NO" sz="2400" dirty="0" smtClean="0">
                <a:solidFill>
                  <a:schemeClr val="tx1"/>
                </a:solidFill>
              </a:rPr>
              <a:t/>
            </a:r>
            <a:br>
              <a:rPr lang="nb-NO" sz="2400" dirty="0" smtClean="0">
                <a:solidFill>
                  <a:schemeClr val="tx1"/>
                </a:solidFill>
              </a:rPr>
            </a:br>
            <a:r>
              <a:rPr lang="nb-NO" sz="2400" dirty="0" smtClean="0">
                <a:solidFill>
                  <a:schemeClr val="bg2"/>
                </a:solidFill>
                <a:hlinkClick r:id="rId4"/>
              </a:rPr>
              <a:t>Se </a:t>
            </a:r>
            <a:r>
              <a:rPr lang="nb-NO" sz="2400" dirty="0" smtClean="0">
                <a:solidFill>
                  <a:schemeClr val="bg2"/>
                </a:solidFill>
                <a:hlinkClick r:id="rId4"/>
              </a:rPr>
              <a:t>Avfall Norge-rapport </a:t>
            </a:r>
            <a:r>
              <a:rPr lang="nb-NO" sz="2400" dirty="0" smtClean="0">
                <a:solidFill>
                  <a:schemeClr val="bg2"/>
                </a:solidFill>
                <a:hlinkClick r:id="rId4"/>
              </a:rPr>
              <a:t>5/2011</a:t>
            </a:r>
            <a:endParaRPr lang="nb-NO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fall Norge presentasjon">
  <a:themeElements>
    <a:clrScheme name="Avfall Norge presentasj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vfall Norge presentasj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839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000" b="0" i="0" u="none" strike="noStrike" cap="none" normalizeH="0" baseline="0" smtClean="0">
            <a:ln>
              <a:noFill/>
            </a:ln>
            <a:solidFill>
              <a:srgbClr val="69BE28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839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000" b="0" i="0" u="none" strike="noStrike" cap="none" normalizeH="0" baseline="0" smtClean="0">
            <a:ln>
              <a:noFill/>
            </a:ln>
            <a:solidFill>
              <a:srgbClr val="69BE28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vfall Norge presentasj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fall Norge presentasj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fall Norge presentasj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fall Norge presentasj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fall Norge presentasj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fall Norge presentasj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fall Norge presentasj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Avfall Norge</Template>
  <TotalTime>2434</TotalTime>
  <Words>546</Words>
  <Application>Microsoft Office PowerPoint</Application>
  <PresentationFormat>Skjermfremvisning (4:3)</PresentationFormat>
  <Paragraphs>102</Paragraphs>
  <Slides>12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8" baseType="lpstr">
      <vt:lpstr>Arial</vt:lpstr>
      <vt:lpstr>Arial MT</vt:lpstr>
      <vt:lpstr>Calibri</vt:lpstr>
      <vt:lpstr>Times</vt:lpstr>
      <vt:lpstr>Wingdings</vt:lpstr>
      <vt:lpstr>Avfall Norge presentasjon</vt:lpstr>
      <vt:lpstr>Biogass – hvordan bør biogass-satsningen i fylket styrkes?</vt:lpstr>
      <vt:lpstr>Innhold</vt:lpstr>
      <vt:lpstr>Avfall Norge</vt:lpstr>
      <vt:lpstr>Klif sitt grunnlagsdokument til biogasstrategi i Norge</vt:lpstr>
      <vt:lpstr>Husholdningsavfallet – kommunens lovpålagte ansvar</vt:lpstr>
      <vt:lpstr>Innsamlete mengder avhengig av hva som tillates inn</vt:lpstr>
      <vt:lpstr>Kommunens valg av løsning for husholdningsavfallet</vt:lpstr>
      <vt:lpstr>Avfallet er på veien!</vt:lpstr>
      <vt:lpstr>Sambehandling med annet avfall og husdyrgjødsel</vt:lpstr>
      <vt:lpstr>Status biogass i Norge</vt:lpstr>
      <vt:lpstr>Viktige momenter for kommende biogasstrategi</vt:lpstr>
      <vt:lpstr>Takk for oppmerksomheten!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Hva mener Avfall Norge om avfall og klima?</dc:title>
  <dc:creator>henrik</dc:creator>
  <cp:lastModifiedBy>Henrik Lystad</cp:lastModifiedBy>
  <cp:revision>123</cp:revision>
  <dcterms:created xsi:type="dcterms:W3CDTF">2009-01-20T13:48:10Z</dcterms:created>
  <dcterms:modified xsi:type="dcterms:W3CDTF">2013-05-23T09:56:39Z</dcterms:modified>
</cp:coreProperties>
</file>